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charts/colors8.xml" ContentType="application/vnd.ms-office.chartcolorstyle+xml"/>
  <Override PartName="/ppt/charts/style2.xml" ContentType="application/vnd.ms-office.chartstyl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charts/colors6.xml" ContentType="application/vnd.ms-office.chartcolor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olors4.xml" ContentType="application/vnd.ms-office.chartcolorstyle+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charts/colors2.xml" ContentType="application/vnd.ms-office.chartcolorstyl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8.xml" ContentType="application/vnd.openxmlformats-officedocument.drawingml.chart+xml"/>
  <Override PartName="/ppt/charts/chart9.xml" ContentType="application/vnd.openxmlformats-officedocument.drawingml.chart+xml"/>
  <Override PartName="/ppt/charts/colors1.xml" ContentType="application/vnd.ms-office.chartcolorstyle+xml"/>
  <Override PartName="/ppt/commentAuthors.xml" ContentType="application/vnd.openxmlformats-officedocument.presentationml.commentAuthors+xml"/>
  <Override PartName="/ppt/slideLayouts/slideLayout10.xml" ContentType="application/vnd.openxmlformats-officedocument.presentationml.slideLayout+xml"/>
  <Override PartName="/ppt/charts/chart6.xml" ContentType="application/vnd.openxmlformats-officedocument.drawingml.chart+xml"/>
  <Override PartName="/ppt/charts/chart7.xml" ContentType="application/vnd.openxmlformats-officedocument.drawingml.chart+xml"/>
  <Override PartName="/ppt/charts/chart10.xml" ContentType="application/vnd.openxmlformats-officedocument.drawingml.chart+xml"/>
  <Override PartName="/ppt/charts/colors10.xml" ContentType="application/vnd.ms-office.chartcolorstyle+xml"/>
  <Override PartName="/ppt/charts/style9.xml" ContentType="application/vnd.ms-office.chartstyle+xml"/>
  <Override PartName="/ppt/charts/style7.xml" ContentType="application/vnd.ms-office.chartstyle+xml"/>
  <Override PartName="/ppt/charts/style8.xml" ContentType="application/vnd.ms-office.chartstyle+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style5.xml" ContentType="application/vnd.ms-office.chartstyle+xml"/>
  <Override PartName="/ppt/charts/style6.xml" ContentType="application/vnd.ms-office.chartstyle+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charts/style4.xml" ContentType="application/vnd.ms-office.chartstyle+xml"/>
  <Override PartName="/ppt/charts/style3.xml" ContentType="application/vnd.ms-office.chartstyle+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charts/colors9.xml" ContentType="application/vnd.ms-office.chartcolorstyle+xml"/>
  <Override PartName="/ppt/charts/style1.xml" ContentType="application/vnd.ms-office.chartstyl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charts/colors7.xml" ContentType="application/vnd.ms-office.chartcolorstyle+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charts/style10.xml" ContentType="application/vnd.ms-office.chartstyle+xml"/>
  <Override PartName="/ppt/charts/colors5.xml" ContentType="application/vnd.ms-office.chartcolorstyle+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charts/colors3.xml" ContentType="application/vnd.ms-office.chartcolor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60" r:id="rId2"/>
    <p:sldId id="273" r:id="rId3"/>
    <p:sldId id="258" r:id="rId4"/>
    <p:sldId id="274" r:id="rId5"/>
    <p:sldId id="266" r:id="rId6"/>
    <p:sldId id="261" r:id="rId7"/>
    <p:sldId id="264" r:id="rId8"/>
  </p:sldIdLst>
  <p:sldSz cx="9906000" cy="6858000" type="A4"/>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504" userDrawn="1">
          <p15:clr>
            <a:srgbClr val="A4A3A4"/>
          </p15:clr>
        </p15:guide>
        <p15:guide id="2" pos="2077" userDrawn="1">
          <p15:clr>
            <a:srgbClr val="A4A3A4"/>
          </p15:clr>
        </p15:guide>
        <p15:guide id="3" orient="horz" pos="2319" userDrawn="1">
          <p15:clr>
            <a:srgbClr val="A4A3A4"/>
          </p15:clr>
        </p15:guide>
        <p15:guide id="4" pos="4005" userDrawn="1">
          <p15:clr>
            <a:srgbClr val="A4A3A4"/>
          </p15:clr>
        </p15:guide>
      </p15:sldGuideLst>
    </p:ext>
    <p:ext uri="{2D200454-40CA-4A62-9FC3-DE9A4176ACB9}">
      <p15:notesGuideLst xmlns:p15="http://schemas.microsoft.com/office/powerpoint/2012/main" xmlns="">
        <p15:guide id="1" orient="horz" pos="4522" userDrawn="1">
          <p15:clr>
            <a:srgbClr val="A4A3A4"/>
          </p15:clr>
        </p15:guide>
        <p15:guide id="2" pos="3127" userDrawn="1">
          <p15:clr>
            <a:srgbClr val="A4A3A4"/>
          </p15:clr>
        </p15:guide>
        <p15:guide id="3" orient="horz" pos="3127">
          <p15:clr>
            <a:srgbClr val="A4A3A4"/>
          </p15:clr>
        </p15:guide>
        <p15:guide id="4"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rina.S" initials="I"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295B93"/>
    <a:srgbClr val="3F81C9"/>
    <a:srgbClr val="2F795D"/>
    <a:srgbClr val="FF3300"/>
    <a:srgbClr val="2D72B1"/>
    <a:srgbClr val="9900CC"/>
    <a:srgbClr val="E18BFF"/>
    <a:srgbClr val="EC0202"/>
    <a:srgbClr val="5C666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96" autoAdjust="0"/>
    <p:restoredTop sz="96667" autoAdjust="0"/>
  </p:normalViewPr>
  <p:slideViewPr>
    <p:cSldViewPr snapToGrid="0" showGuides="1">
      <p:cViewPr>
        <p:scale>
          <a:sx n="90" d="100"/>
          <a:sy n="90" d="100"/>
        </p:scale>
        <p:origin x="-810" y="204"/>
      </p:cViewPr>
      <p:guideLst>
        <p:guide orient="horz" pos="504"/>
        <p:guide orient="horz" pos="2319"/>
        <p:guide pos="2077"/>
        <p:guide pos="4005"/>
      </p:guideLst>
    </p:cSldViewPr>
  </p:slideViewPr>
  <p:notesTextViewPr>
    <p:cViewPr>
      <p:scale>
        <a:sx n="1" d="1"/>
        <a:sy n="1" d="1"/>
      </p:scale>
      <p:origin x="0" y="0"/>
    </p:cViewPr>
  </p:notesTextViewPr>
  <p:notesViewPr>
    <p:cSldViewPr snapToGrid="0" showGuides="1">
      <p:cViewPr varScale="1">
        <p:scale>
          <a:sx n="76" d="100"/>
          <a:sy n="76" d="100"/>
        </p:scale>
        <p:origin x="2808" y="108"/>
      </p:cViewPr>
      <p:guideLst>
        <p:guide orient="horz" pos="4522"/>
        <p:guide orient="horz" pos="3127"/>
        <p:guide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_____Microsoft_Office_Excel1.xlsx"/></Relationships>
</file>

<file path=ppt/charts/_rels/chart10.xml.rels><?xml version="1.0" encoding="UTF-8" standalone="yes"?>
<Relationships xmlns="http://schemas.openxmlformats.org/package/2006/relationships"><Relationship Id="rId3" Type="http://schemas.microsoft.com/office/2011/relationships/chartStyle" Target="style10.xml"/><Relationship Id="rId2" Type="http://schemas.microsoft.com/office/2011/relationships/chartColorStyle" Target="colors10.xml"/><Relationship Id="rId1" Type="http://schemas.openxmlformats.org/officeDocument/2006/relationships/package" Target="../embeddings/_____Microsoft_Office_Excel10.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_____Microsoft_Office_Excel2.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_____Microsoft_Office_Excel3.xlsx"/></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_____Microsoft_Office_Excel4.xlsx"/></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_____Microsoft_Office_Excel5.xlsx"/></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package" Target="../embeddings/_____Microsoft_Office_Excel6.xlsx"/></Relationships>
</file>

<file path=ppt/charts/_rels/chart7.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package" Target="../embeddings/_____Microsoft_Office_Excel7.xlsx"/></Relationships>
</file>

<file path=ppt/charts/_rels/chart8.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package" Target="../embeddings/_____Microsoft_Office_Excel8.xlsx"/></Relationships>
</file>

<file path=ppt/charts/_rels/chart9.xml.rels><?xml version="1.0" encoding="UTF-8" standalone="yes"?>
<Relationships xmlns="http://schemas.openxmlformats.org/package/2006/relationships"><Relationship Id="rId3" Type="http://schemas.microsoft.com/office/2011/relationships/chartStyle" Target="style9.xml"/><Relationship Id="rId2" Type="http://schemas.microsoft.com/office/2011/relationships/chartColorStyle" Target="colors9.xml"/><Relationship Id="rId1" Type="http://schemas.openxmlformats.org/officeDocument/2006/relationships/package" Target="../embeddings/_____Microsoft_Office_Excel9.xlsx"/></Relationships>
</file>

<file path=ppt/charts/chart1.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2.4318089733184937E-2"/>
          <c:y val="5.9003837054829159E-2"/>
          <c:w val="0.46359523975650374"/>
          <c:h val="0.92870643005543774"/>
        </c:manualLayout>
      </c:layout>
      <c:doughnutChart>
        <c:varyColors val="1"/>
        <c:ser>
          <c:idx val="0"/>
          <c:order val="0"/>
          <c:tx>
            <c:strRef>
              <c:f>Лист1!$B$1</c:f>
              <c:strCache>
                <c:ptCount val="1"/>
                <c:pt idx="0">
                  <c:v>Продажи</c:v>
                </c:pt>
              </c:strCache>
            </c:strRef>
          </c:tx>
          <c:dPt>
            <c:idx val="0"/>
            <c:spPr>
              <a:solidFill>
                <a:schemeClr val="accent1"/>
              </a:solidFill>
              <a:ln w="19050">
                <a:solidFill>
                  <a:schemeClr val="lt1"/>
                </a:solidFill>
              </a:ln>
              <a:effectLst/>
            </c:spPr>
          </c:dPt>
          <c:dPt>
            <c:idx val="1"/>
            <c:spPr>
              <a:solidFill>
                <a:schemeClr val="accent3"/>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95000"/>
                        <a:lumOff val="5000"/>
                      </a:schemeClr>
                    </a:solidFill>
                    <a:latin typeface="+mn-lt"/>
                    <a:ea typeface="+mn-ea"/>
                    <a:cs typeface="+mn-cs"/>
                  </a:defRPr>
                </a:pPr>
                <a:endParaRPr lang="ru-RU"/>
              </a:p>
            </c:txPr>
            <c:showPercent val="1"/>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Лист1!$A$2:$A$3</c:f>
              <c:strCache>
                <c:ptCount val="2"/>
                <c:pt idx="0">
                  <c:v>Kazakhstan</c:v>
                </c:pt>
                <c:pt idx="1">
                  <c:v>Other countries</c:v>
                </c:pt>
              </c:strCache>
            </c:strRef>
          </c:cat>
          <c:val>
            <c:numRef>
              <c:f>Лист1!$B$2:$B$3</c:f>
              <c:numCache>
                <c:formatCode>0%</c:formatCode>
                <c:ptCount val="2"/>
                <c:pt idx="0">
                  <c:v>0.94000000000000006</c:v>
                </c:pt>
                <c:pt idx="1">
                  <c:v>6.0000000000000012E-2</c:v>
                </c:pt>
              </c:numCache>
            </c:numRef>
          </c:val>
        </c:ser>
        <c:dLbls>
          <c:showPercent val="1"/>
        </c:dLbls>
        <c:firstSliceAng val="0"/>
        <c:holeSize val="75"/>
      </c:doughnutChart>
      <c:spPr>
        <a:noFill/>
        <a:ln>
          <a:noFill/>
        </a:ln>
        <a:effectLst/>
      </c:spPr>
    </c:plotArea>
    <c:legend>
      <c:legendPos val="b"/>
      <c:layout>
        <c:manualLayout>
          <c:xMode val="edge"/>
          <c:yMode val="edge"/>
          <c:x val="0.57354642302367564"/>
          <c:y val="0.26430435974959482"/>
          <c:w val="0.29720074988652151"/>
          <c:h val="0.35022881564009983"/>
        </c:manualLayout>
      </c:layout>
      <c:spPr>
        <a:noFill/>
        <a:ln>
          <a:noFill/>
        </a:ln>
        <a:effectLst/>
      </c:spPr>
      <c:txPr>
        <a:bodyPr rot="0" spcFirstLastPara="1" vertOverflow="ellipsis" vert="horz" wrap="square" anchor="ctr" anchorCtr="1"/>
        <a:lstStyle/>
        <a:p>
          <a:pPr>
            <a:defRPr lang="ru-RU" sz="900" b="0" i="0" u="none" strike="noStrike" kern="1200" baseline="0">
              <a:solidFill>
                <a:schemeClr val="tx1">
                  <a:lumMod val="65000"/>
                  <a:lumOff val="35000"/>
                </a:schemeClr>
              </a:solidFill>
              <a:latin typeface="+mn-lt"/>
              <a:ea typeface="+mn-ea"/>
              <a:cs typeface="+mn-cs"/>
            </a:defRPr>
          </a:pPr>
          <a:endParaRPr lang="ru-RU"/>
        </a:p>
      </c:txPr>
    </c:legend>
    <c:plotVisOnly val="1"/>
    <c:dispBlanksAs val="zero"/>
  </c:chart>
  <c:spPr>
    <a:noFill/>
    <a:ln>
      <a:noFill/>
    </a:ln>
    <a:effectLst/>
  </c:spPr>
  <c:txPr>
    <a:bodyPr/>
    <a:lstStyle/>
    <a:p>
      <a:pPr>
        <a:defRPr/>
      </a:pPr>
      <a:endParaRPr lang="ru-RU"/>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2.4456562044494448E-3"/>
          <c:y val="7.9482017971652233E-2"/>
          <c:w val="0.57297327772971662"/>
          <c:h val="0.80406152074210857"/>
        </c:manualLayout>
      </c:layout>
      <c:doughnutChart>
        <c:varyColors val="1"/>
        <c:ser>
          <c:idx val="0"/>
          <c:order val="0"/>
          <c:tx>
            <c:strRef>
              <c:f>Лист1!$B$1</c:f>
              <c:strCache>
                <c:ptCount val="1"/>
                <c:pt idx="0">
                  <c:v>Продажи</c:v>
                </c:pt>
              </c:strCache>
            </c:strRef>
          </c:tx>
          <c:dPt>
            <c:idx val="0"/>
            <c:spPr>
              <a:solidFill>
                <a:schemeClr val="accent1"/>
              </a:solidFill>
              <a:ln w="19050">
                <a:solidFill>
                  <a:schemeClr val="lt1"/>
                </a:solidFill>
              </a:ln>
              <a:effectLst/>
            </c:spPr>
          </c:dPt>
          <c:dPt>
            <c:idx val="1"/>
            <c:spPr>
              <a:solidFill>
                <a:schemeClr val="accent3"/>
              </a:solidFill>
              <a:ln w="19050">
                <a:solidFill>
                  <a:schemeClr val="lt1"/>
                </a:solidFill>
              </a:ln>
              <a:effectLst/>
            </c:spPr>
          </c:dPt>
          <c:dPt>
            <c:idx val="2"/>
            <c:spPr>
              <a:solidFill>
                <a:schemeClr val="accent5"/>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Val val="1"/>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Лист1!$A$2:$A$4</c:f>
              <c:strCache>
                <c:ptCount val="3"/>
                <c:pt idx="0">
                  <c:v>Good</c:v>
                </c:pt>
                <c:pt idx="1">
                  <c:v>Poor</c:v>
                </c:pt>
                <c:pt idx="2">
                  <c:v>Excellent</c:v>
                </c:pt>
              </c:strCache>
            </c:strRef>
          </c:cat>
          <c:val>
            <c:numRef>
              <c:f>Лист1!$B$2:$B$4</c:f>
              <c:numCache>
                <c:formatCode>0%</c:formatCode>
                <c:ptCount val="3"/>
                <c:pt idx="0">
                  <c:v>0.76000000000000012</c:v>
                </c:pt>
                <c:pt idx="1">
                  <c:v>0.18000000000000002</c:v>
                </c:pt>
                <c:pt idx="2">
                  <c:v>0.05</c:v>
                </c:pt>
              </c:numCache>
            </c:numRef>
          </c:val>
        </c:ser>
        <c:dLbls>
          <c:showVal val="1"/>
        </c:dLbls>
        <c:firstSliceAng val="0"/>
        <c:holeSize val="75"/>
      </c:doughnutChart>
      <c:spPr>
        <a:noFill/>
        <a:ln>
          <a:noFill/>
        </a:ln>
        <a:effectLst/>
      </c:spPr>
    </c:plotArea>
    <c:legend>
      <c:legendPos val="r"/>
      <c:layout>
        <c:manualLayout>
          <c:xMode val="edge"/>
          <c:yMode val="edge"/>
          <c:x val="0.65276853515523914"/>
          <c:y val="0.21173241745699095"/>
          <c:w val="0.26897726068385602"/>
          <c:h val="0.60947973519829102"/>
        </c:manualLayout>
      </c:layout>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ru-RU"/>
        </a:p>
      </c:txPr>
    </c:legend>
    <c:plotVisOnly val="1"/>
    <c:dispBlanksAs val="zero"/>
  </c:chart>
  <c:spPr>
    <a:noFill/>
    <a:ln>
      <a:noFill/>
    </a:ln>
    <a:effectLst/>
  </c:spPr>
  <c:txPr>
    <a:bodyPr/>
    <a:lstStyle/>
    <a:p>
      <a:pPr>
        <a:defRPr/>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1.7294857619093367E-2"/>
          <c:y val="8.0743963435064552E-3"/>
          <c:w val="0.47345254041167684"/>
          <c:h val="0.98385120731298714"/>
        </c:manualLayout>
      </c:layout>
      <c:doughnutChart>
        <c:varyColors val="1"/>
        <c:ser>
          <c:idx val="0"/>
          <c:order val="0"/>
          <c:tx>
            <c:strRef>
              <c:f>Лист1!$B$1</c:f>
              <c:strCache>
                <c:ptCount val="1"/>
                <c:pt idx="0">
                  <c:v>Продажи</c:v>
                </c:pt>
              </c:strCache>
            </c:strRef>
          </c:tx>
          <c:dPt>
            <c:idx val="0"/>
            <c:spPr>
              <a:solidFill>
                <a:schemeClr val="accent1"/>
              </a:solidFill>
              <a:ln w="19050">
                <a:solidFill>
                  <a:schemeClr val="lt1"/>
                </a:solidFill>
              </a:ln>
              <a:effectLst/>
            </c:spPr>
          </c:dPt>
          <c:dPt>
            <c:idx val="1"/>
            <c:spPr>
              <a:solidFill>
                <a:schemeClr val="accent3"/>
              </a:solidFill>
              <a:ln w="19050">
                <a:solidFill>
                  <a:schemeClr val="lt1"/>
                </a:solidFill>
              </a:ln>
              <a:effectLst/>
            </c:spPr>
          </c:dPt>
          <c:dPt>
            <c:idx val="2"/>
            <c:spPr>
              <a:solidFill>
                <a:schemeClr val="accent5"/>
              </a:solidFill>
              <a:ln w="19050">
                <a:solidFill>
                  <a:schemeClr val="lt1"/>
                </a:solidFill>
              </a:ln>
              <a:effectLst/>
            </c:spPr>
          </c:dPt>
          <c:dPt>
            <c:idx val="3"/>
            <c:spPr>
              <a:solidFill>
                <a:schemeClr val="accent1">
                  <a:lumMod val="60000"/>
                </a:schemeClr>
              </a:solidFill>
              <a:ln w="19050">
                <a:solidFill>
                  <a:schemeClr val="lt1"/>
                </a:solidFill>
              </a:ln>
              <a:effectLst/>
            </c:spPr>
          </c:dPt>
          <c:dPt>
            <c:idx val="4"/>
            <c:spPr>
              <a:solidFill>
                <a:schemeClr val="accent3">
                  <a:lumMod val="60000"/>
                </a:schemeClr>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95000"/>
                        <a:lumOff val="5000"/>
                      </a:schemeClr>
                    </a:solidFill>
                    <a:latin typeface="+mn-lt"/>
                    <a:ea typeface="+mn-ea"/>
                    <a:cs typeface="+mn-cs"/>
                  </a:defRPr>
                </a:pPr>
                <a:endParaRPr lang="ru-RU"/>
              </a:p>
            </c:txPr>
            <c:showPercent val="1"/>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Лист1!$A$2:$A$6</c:f>
              <c:strCache>
                <c:ptCount val="5"/>
                <c:pt idx="0">
                  <c:v>Manager / Specialist</c:v>
                </c:pt>
                <c:pt idx="1">
                  <c:v>Head of the Company / Owner</c:v>
                </c:pt>
                <c:pt idx="2">
                  <c:v>Head of the Department / Group</c:v>
                </c:pt>
                <c:pt idx="3">
                  <c:v>Deputy Head of the Company</c:v>
                </c:pt>
                <c:pt idx="4">
                  <c:v>Individual Entrepreneur</c:v>
                </c:pt>
              </c:strCache>
            </c:strRef>
          </c:cat>
          <c:val>
            <c:numRef>
              <c:f>Лист1!$B$2:$B$6</c:f>
              <c:numCache>
                <c:formatCode>0%</c:formatCode>
                <c:ptCount val="5"/>
                <c:pt idx="0">
                  <c:v>0.49000000000000005</c:v>
                </c:pt>
                <c:pt idx="1">
                  <c:v>0.22</c:v>
                </c:pt>
                <c:pt idx="2">
                  <c:v>0.15000000000000002</c:v>
                </c:pt>
                <c:pt idx="3">
                  <c:v>0.11</c:v>
                </c:pt>
                <c:pt idx="4">
                  <c:v>3.0000000000000002E-2</c:v>
                </c:pt>
              </c:numCache>
            </c:numRef>
          </c:val>
        </c:ser>
        <c:dLbls>
          <c:showPercent val="1"/>
        </c:dLbls>
        <c:firstSliceAng val="0"/>
        <c:holeSize val="75"/>
      </c:doughnutChart>
      <c:spPr>
        <a:noFill/>
        <a:ln>
          <a:noFill/>
        </a:ln>
        <a:effectLst/>
      </c:spPr>
    </c:plotArea>
    <c:legend>
      <c:legendPos val="b"/>
      <c:layout>
        <c:manualLayout>
          <c:xMode val="edge"/>
          <c:yMode val="edge"/>
          <c:x val="0.52803148493638286"/>
          <c:y val="7.7883592635896365E-2"/>
          <c:w val="0.47196849200939223"/>
          <c:h val="0.89439770407400976"/>
        </c:manualLayout>
      </c:layout>
      <c:spPr>
        <a:noFill/>
        <a:ln>
          <a:noFill/>
        </a:ln>
        <a:effectLst/>
      </c:spPr>
      <c:txPr>
        <a:bodyPr rot="0" spcFirstLastPara="1" vertOverflow="ellipsis" vert="horz" wrap="square" anchor="ctr" anchorCtr="1"/>
        <a:lstStyle/>
        <a:p>
          <a:pPr>
            <a:defRPr lang="ru-RU" sz="900" b="0" i="0" u="none" strike="noStrike" kern="1200" baseline="0">
              <a:solidFill>
                <a:schemeClr val="tx1">
                  <a:lumMod val="65000"/>
                  <a:lumOff val="35000"/>
                </a:schemeClr>
              </a:solidFill>
              <a:latin typeface="+mn-lt"/>
              <a:ea typeface="+mn-ea"/>
              <a:cs typeface="+mn-cs"/>
            </a:defRPr>
          </a:pPr>
          <a:endParaRPr lang="ru-RU"/>
        </a:p>
      </c:txPr>
    </c:legend>
    <c:plotVisOnly val="1"/>
    <c:dispBlanksAs val="zero"/>
  </c:chart>
  <c:spPr>
    <a:noFill/>
    <a:ln>
      <a:noFill/>
    </a:ln>
    <a:effectLst/>
  </c:spPr>
  <c:txPr>
    <a:bodyPr/>
    <a:lstStyle/>
    <a:p>
      <a:pPr>
        <a:defRPr/>
      </a:pPr>
      <a:endParaRPr lang="ru-RU"/>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0"/>
          <c:y val="7.6528952977950315E-2"/>
          <c:w val="0.48206847738637243"/>
          <c:h val="0.80100727162543162"/>
        </c:manualLayout>
      </c:layout>
      <c:doughnutChart>
        <c:varyColors val="1"/>
        <c:ser>
          <c:idx val="0"/>
          <c:order val="0"/>
          <c:tx>
            <c:strRef>
              <c:f>Лист1!$B$1</c:f>
              <c:strCache>
                <c:ptCount val="1"/>
                <c:pt idx="0">
                  <c:v>Продажи</c:v>
                </c:pt>
              </c:strCache>
            </c:strRef>
          </c:tx>
          <c:dPt>
            <c:idx val="0"/>
            <c:spPr>
              <a:solidFill>
                <a:schemeClr val="accent1"/>
              </a:solidFill>
              <a:ln w="19050">
                <a:solidFill>
                  <a:schemeClr val="lt1"/>
                </a:solidFill>
              </a:ln>
              <a:effectLst/>
            </c:spPr>
          </c:dPt>
          <c:dPt>
            <c:idx val="1"/>
            <c:spPr>
              <a:solidFill>
                <a:schemeClr val="accent3"/>
              </a:solidFill>
              <a:ln w="19050">
                <a:solidFill>
                  <a:schemeClr val="lt1"/>
                </a:solidFill>
              </a:ln>
              <a:effectLst/>
            </c:spPr>
          </c:dPt>
          <c:dPt>
            <c:idx val="2"/>
            <c:spPr>
              <a:solidFill>
                <a:schemeClr val="accent5"/>
              </a:solidFill>
              <a:ln w="19050">
                <a:solidFill>
                  <a:schemeClr val="lt1"/>
                </a:solidFill>
              </a:ln>
              <a:effectLst/>
            </c:spPr>
          </c:dPt>
          <c:dPt>
            <c:idx val="3"/>
            <c:spPr>
              <a:solidFill>
                <a:schemeClr val="accent1">
                  <a:lumMod val="60000"/>
                </a:schemeClr>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95000"/>
                        <a:lumOff val="5000"/>
                      </a:schemeClr>
                    </a:solidFill>
                    <a:latin typeface="+mn-lt"/>
                    <a:ea typeface="+mn-ea"/>
                    <a:cs typeface="+mn-cs"/>
                  </a:defRPr>
                </a:pPr>
                <a:endParaRPr lang="ru-RU"/>
              </a:p>
            </c:txPr>
            <c:showPercent val="1"/>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Лист1!$A$2:$A$5</c:f>
              <c:strCache>
                <c:ptCount val="4"/>
                <c:pt idx="0">
                  <c:v>I agree the decision with other responsible persons in the company</c:v>
                </c:pt>
                <c:pt idx="1">
                  <c:v>I don`t make decisions, but give reccomendations</c:v>
                </c:pt>
                <c:pt idx="2">
                  <c:v>I make decisions alone</c:v>
                </c:pt>
                <c:pt idx="3">
                  <c:v>I don`t influence decisions</c:v>
                </c:pt>
              </c:strCache>
            </c:strRef>
          </c:cat>
          <c:val>
            <c:numRef>
              <c:f>Лист1!$B$2:$B$5</c:f>
              <c:numCache>
                <c:formatCode>0%</c:formatCode>
                <c:ptCount val="4"/>
                <c:pt idx="0">
                  <c:v>0.56999999999999995</c:v>
                </c:pt>
                <c:pt idx="1">
                  <c:v>0.22</c:v>
                </c:pt>
                <c:pt idx="2">
                  <c:v>0.2</c:v>
                </c:pt>
                <c:pt idx="3">
                  <c:v>1.0000000000000002E-2</c:v>
                </c:pt>
              </c:numCache>
            </c:numRef>
          </c:val>
        </c:ser>
        <c:dLbls>
          <c:showPercent val="1"/>
        </c:dLbls>
        <c:firstSliceAng val="0"/>
        <c:holeSize val="75"/>
      </c:doughnutChart>
      <c:spPr>
        <a:noFill/>
        <a:ln>
          <a:noFill/>
        </a:ln>
        <a:effectLst/>
      </c:spPr>
    </c:plotArea>
    <c:legend>
      <c:legendPos val="b"/>
      <c:layout>
        <c:manualLayout>
          <c:xMode val="edge"/>
          <c:yMode val="edge"/>
          <c:x val="0.55268940196825411"/>
          <c:y val="0.1593828622720814"/>
          <c:w val="0.4321960590361652"/>
          <c:h val="0.70462485497570782"/>
        </c:manualLayout>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legend>
    <c:plotVisOnly val="1"/>
    <c:dispBlanksAs val="zero"/>
  </c:chart>
  <c:spPr>
    <a:noFill/>
    <a:ln>
      <a:noFill/>
    </a:ln>
    <a:effectLst/>
  </c:spPr>
  <c:txPr>
    <a:bodyPr/>
    <a:lstStyle/>
    <a:p>
      <a:pPr>
        <a:defRPr/>
      </a:pPr>
      <a:endParaRPr lang="ru-RU"/>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2.7258755691783911E-2"/>
          <c:y val="0"/>
          <c:w val="0.50968859714991588"/>
          <c:h val="1"/>
        </c:manualLayout>
      </c:layout>
      <c:doughnutChart>
        <c:varyColors val="1"/>
        <c:ser>
          <c:idx val="0"/>
          <c:order val="0"/>
          <c:tx>
            <c:strRef>
              <c:f>Лист1!$B$1</c:f>
              <c:strCache>
                <c:ptCount val="1"/>
                <c:pt idx="0">
                  <c:v>Продажи</c:v>
                </c:pt>
              </c:strCache>
            </c:strRef>
          </c:tx>
          <c:dPt>
            <c:idx val="0"/>
            <c:spPr>
              <a:solidFill>
                <a:schemeClr val="accent1"/>
              </a:solidFill>
              <a:ln w="19050">
                <a:solidFill>
                  <a:schemeClr val="lt1"/>
                </a:solidFill>
              </a:ln>
              <a:effectLst/>
            </c:spPr>
          </c:dPt>
          <c:dPt>
            <c:idx val="1"/>
            <c:spPr>
              <a:solidFill>
                <a:schemeClr val="accent3"/>
              </a:solidFill>
              <a:ln w="19050">
                <a:solidFill>
                  <a:schemeClr val="lt1"/>
                </a:solidFill>
              </a:ln>
              <a:effectLst/>
            </c:spPr>
          </c:dPt>
          <c:dPt>
            <c:idx val="2"/>
            <c:spPr>
              <a:solidFill>
                <a:schemeClr val="accent5"/>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95000"/>
                        <a:lumOff val="5000"/>
                      </a:schemeClr>
                    </a:solidFill>
                    <a:latin typeface="+mn-lt"/>
                    <a:ea typeface="+mn-ea"/>
                    <a:cs typeface="+mn-cs"/>
                  </a:defRPr>
                </a:pPr>
                <a:endParaRPr lang="ru-RU"/>
              </a:p>
            </c:txPr>
            <c:showPercent val="1"/>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Лист1!$A$2:$A$4</c:f>
              <c:strCache>
                <c:ptCount val="3"/>
                <c:pt idx="0">
                  <c:v>Quite important</c:v>
                </c:pt>
                <c:pt idx="1">
                  <c:v>Partially important </c:v>
                </c:pt>
                <c:pt idx="2">
                  <c:v>Really important</c:v>
                </c:pt>
              </c:strCache>
            </c:strRef>
          </c:cat>
          <c:val>
            <c:numRef>
              <c:f>Лист1!$B$2:$B$4</c:f>
              <c:numCache>
                <c:formatCode>0%</c:formatCode>
                <c:ptCount val="3"/>
                <c:pt idx="0">
                  <c:v>0.55000000000000004</c:v>
                </c:pt>
                <c:pt idx="1">
                  <c:v>0.24000000000000002</c:v>
                </c:pt>
                <c:pt idx="2">
                  <c:v>0.22</c:v>
                </c:pt>
              </c:numCache>
            </c:numRef>
          </c:val>
        </c:ser>
        <c:dLbls>
          <c:showPercent val="1"/>
        </c:dLbls>
        <c:firstSliceAng val="0"/>
        <c:holeSize val="75"/>
      </c:doughnutChart>
      <c:spPr>
        <a:noFill/>
        <a:ln>
          <a:noFill/>
        </a:ln>
        <a:effectLst/>
      </c:spPr>
    </c:plotArea>
    <c:legend>
      <c:legendPos val="b"/>
      <c:layout>
        <c:manualLayout>
          <c:xMode val="edge"/>
          <c:yMode val="edge"/>
          <c:x val="0.58230779593196602"/>
          <c:y val="0.13405454511141929"/>
          <c:w val="0.4015068462091419"/>
          <c:h val="0.74197633458777601"/>
        </c:manualLayout>
      </c:layout>
      <c:spPr>
        <a:noFill/>
        <a:ln>
          <a:noFill/>
        </a:ln>
        <a:effectLst/>
      </c:spPr>
      <c:txPr>
        <a:bodyPr rot="0" spcFirstLastPara="1" vertOverflow="ellipsis" vert="horz" wrap="square" anchor="ctr" anchorCtr="1"/>
        <a:lstStyle/>
        <a:p>
          <a:pPr>
            <a:defRPr lang="ru-RU" sz="1000" b="0" i="0" u="none" strike="noStrike" kern="1200" baseline="0">
              <a:solidFill>
                <a:schemeClr val="tx1">
                  <a:lumMod val="65000"/>
                  <a:lumOff val="35000"/>
                </a:schemeClr>
              </a:solidFill>
              <a:latin typeface="+mn-lt"/>
              <a:ea typeface="+mn-ea"/>
              <a:cs typeface="+mn-cs"/>
            </a:defRPr>
          </a:pPr>
          <a:endParaRPr lang="ru-RU"/>
        </a:p>
      </c:txPr>
    </c:legend>
    <c:plotVisOnly val="1"/>
    <c:dispBlanksAs val="zero"/>
  </c:chart>
  <c:spPr>
    <a:noFill/>
    <a:ln>
      <a:noFill/>
    </a:ln>
    <a:effectLst/>
  </c:spPr>
  <c:txPr>
    <a:bodyPr/>
    <a:lstStyle/>
    <a:p>
      <a:pPr>
        <a:defRPr/>
      </a:pPr>
      <a:endParaRPr lang="ru-RU"/>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1.6603355348060483E-2"/>
          <c:y val="8.1761358551884281E-3"/>
          <c:w val="0.46484627647460774"/>
          <c:h val="0.97420590085244252"/>
        </c:manualLayout>
      </c:layout>
      <c:doughnutChart>
        <c:varyColors val="1"/>
        <c:ser>
          <c:idx val="0"/>
          <c:order val="0"/>
          <c:tx>
            <c:strRef>
              <c:f>Лист1!$B$1</c:f>
              <c:strCache>
                <c:ptCount val="1"/>
                <c:pt idx="0">
                  <c:v>Продажи</c:v>
                </c:pt>
              </c:strCache>
            </c:strRef>
          </c:tx>
          <c:dPt>
            <c:idx val="0"/>
            <c:spPr>
              <a:solidFill>
                <a:schemeClr val="accent1"/>
              </a:solidFill>
              <a:ln w="19050">
                <a:solidFill>
                  <a:schemeClr val="lt1"/>
                </a:solidFill>
              </a:ln>
              <a:effectLst/>
            </c:spPr>
          </c:dPt>
          <c:dPt>
            <c:idx val="1"/>
            <c:spPr>
              <a:solidFill>
                <a:schemeClr val="accent3"/>
              </a:solidFill>
              <a:ln w="19050">
                <a:solidFill>
                  <a:schemeClr val="lt1"/>
                </a:solidFill>
              </a:ln>
              <a:effectLst/>
            </c:spPr>
          </c:dPt>
          <c:dPt>
            <c:idx val="2"/>
            <c:spPr>
              <a:solidFill>
                <a:schemeClr val="accent5"/>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95000"/>
                        <a:lumOff val="5000"/>
                      </a:schemeClr>
                    </a:solidFill>
                    <a:latin typeface="+mn-lt"/>
                    <a:ea typeface="+mn-ea"/>
                    <a:cs typeface="+mn-cs"/>
                  </a:defRPr>
                </a:pPr>
                <a:endParaRPr lang="ru-RU"/>
              </a:p>
            </c:txPr>
            <c:showPercent val="1"/>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Лист1!$A$2:$A$4</c:f>
              <c:strCache>
                <c:ptCount val="3"/>
                <c:pt idx="0">
                  <c:v>Yes, for own needs</c:v>
                </c:pt>
                <c:pt idx="1">
                  <c:v>No</c:v>
                </c:pt>
                <c:pt idx="2">
                  <c:v>Yes, for further realization</c:v>
                </c:pt>
              </c:strCache>
            </c:strRef>
          </c:cat>
          <c:val>
            <c:numRef>
              <c:f>Лист1!$B$2:$B$4</c:f>
              <c:numCache>
                <c:formatCode>0%</c:formatCode>
                <c:ptCount val="3"/>
                <c:pt idx="0">
                  <c:v>0.5</c:v>
                </c:pt>
                <c:pt idx="1">
                  <c:v>0.29000000000000004</c:v>
                </c:pt>
                <c:pt idx="2">
                  <c:v>0.21000000000000002</c:v>
                </c:pt>
              </c:numCache>
            </c:numRef>
          </c:val>
        </c:ser>
        <c:dLbls>
          <c:showPercent val="1"/>
        </c:dLbls>
        <c:firstSliceAng val="0"/>
        <c:holeSize val="75"/>
      </c:doughnutChart>
      <c:spPr>
        <a:noFill/>
        <a:ln>
          <a:noFill/>
        </a:ln>
        <a:effectLst/>
      </c:spPr>
    </c:plotArea>
    <c:legend>
      <c:legendPos val="b"/>
      <c:layout>
        <c:manualLayout>
          <c:xMode val="edge"/>
          <c:yMode val="edge"/>
          <c:x val="0.53752038260077462"/>
          <c:y val="0.22545598052148341"/>
          <c:w val="0.43425582631139453"/>
          <c:h val="0.64143266501470098"/>
        </c:manualLayout>
      </c:layout>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ru-RU"/>
        </a:p>
      </c:txPr>
    </c:legend>
    <c:plotVisOnly val="1"/>
    <c:dispBlanksAs val="zero"/>
  </c:chart>
  <c:spPr>
    <a:noFill/>
    <a:ln>
      <a:noFill/>
    </a:ln>
    <a:effectLst/>
  </c:spPr>
  <c:txPr>
    <a:bodyPr/>
    <a:lstStyle/>
    <a:p>
      <a:pPr>
        <a:defRPr/>
      </a:pPr>
      <a:endParaRPr lang="ru-RU"/>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3.8649268387210715E-2"/>
          <c:y val="5.0436186971313711E-2"/>
          <c:w val="0.4227389483417614"/>
          <c:h val="0.94956381302868664"/>
        </c:manualLayout>
      </c:layout>
      <c:doughnutChart>
        <c:varyColors val="1"/>
        <c:ser>
          <c:idx val="0"/>
          <c:order val="0"/>
          <c:tx>
            <c:strRef>
              <c:f>Лист1!$B$1</c:f>
              <c:strCache>
                <c:ptCount val="1"/>
                <c:pt idx="0">
                  <c:v>Продажи</c:v>
                </c:pt>
              </c:strCache>
            </c:strRef>
          </c:tx>
          <c:dPt>
            <c:idx val="0"/>
            <c:spPr>
              <a:solidFill>
                <a:schemeClr val="accent1"/>
              </a:solidFill>
              <a:ln w="19050">
                <a:solidFill>
                  <a:schemeClr val="lt1"/>
                </a:solidFill>
              </a:ln>
              <a:effectLst/>
            </c:spPr>
          </c:dPt>
          <c:dPt>
            <c:idx val="1"/>
            <c:spPr>
              <a:solidFill>
                <a:schemeClr val="accent3"/>
              </a:solidFill>
              <a:ln w="19050">
                <a:solidFill>
                  <a:schemeClr val="lt1"/>
                </a:solidFill>
              </a:ln>
              <a:effectLst/>
            </c:spPr>
          </c:dPt>
          <c:dPt>
            <c:idx val="2"/>
            <c:spPr>
              <a:solidFill>
                <a:schemeClr val="accent5"/>
              </a:solidFill>
              <a:ln w="19050">
                <a:solidFill>
                  <a:schemeClr val="lt1"/>
                </a:solidFill>
              </a:ln>
              <a:effectLst/>
            </c:spPr>
          </c:dPt>
          <c:dPt>
            <c:idx val="3"/>
            <c:spPr>
              <a:solidFill>
                <a:schemeClr val="accent1">
                  <a:lumMod val="60000"/>
                </a:schemeClr>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95000"/>
                        <a:lumOff val="5000"/>
                      </a:schemeClr>
                    </a:solidFill>
                    <a:latin typeface="+mn-lt"/>
                    <a:ea typeface="+mn-ea"/>
                    <a:cs typeface="+mn-cs"/>
                  </a:defRPr>
                </a:pPr>
                <a:endParaRPr lang="ru-RU"/>
              </a:p>
            </c:txPr>
            <c:showPercent val="1"/>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Лист1!$A$2:$A$5</c:f>
              <c:strCache>
                <c:ptCount val="4"/>
                <c:pt idx="0">
                  <c:v>Quite satisfied</c:v>
                </c:pt>
                <c:pt idx="1">
                  <c:v>Absolutely satisfied</c:v>
                </c:pt>
                <c:pt idx="2">
                  <c:v>Partially satisfied</c:v>
                </c:pt>
                <c:pt idx="3">
                  <c:v>Not really satidfied</c:v>
                </c:pt>
              </c:strCache>
            </c:strRef>
          </c:cat>
          <c:val>
            <c:numRef>
              <c:f>Лист1!$B$2:$B$5</c:f>
              <c:numCache>
                <c:formatCode>0%</c:formatCode>
                <c:ptCount val="4"/>
                <c:pt idx="0">
                  <c:v>0.47000000000000003</c:v>
                </c:pt>
                <c:pt idx="1">
                  <c:v>0.32000000000000006</c:v>
                </c:pt>
                <c:pt idx="2">
                  <c:v>0.16</c:v>
                </c:pt>
                <c:pt idx="3">
                  <c:v>0.05</c:v>
                </c:pt>
              </c:numCache>
            </c:numRef>
          </c:val>
        </c:ser>
        <c:dLbls>
          <c:showPercent val="1"/>
        </c:dLbls>
        <c:firstSliceAng val="0"/>
        <c:holeSize val="75"/>
      </c:doughnutChart>
      <c:spPr>
        <a:noFill/>
        <a:ln>
          <a:noFill/>
        </a:ln>
        <a:effectLst/>
      </c:spPr>
    </c:plotArea>
    <c:legend>
      <c:legendPos val="b"/>
      <c:layout>
        <c:manualLayout>
          <c:xMode val="edge"/>
          <c:yMode val="edge"/>
          <c:x val="0.55630621007410663"/>
          <c:y val="5.4392316755139752E-2"/>
          <c:w val="0.4220553147940953"/>
          <c:h val="0.94560768324486133"/>
        </c:manualLayout>
      </c:layout>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ru-RU"/>
        </a:p>
      </c:txPr>
    </c:legend>
    <c:plotVisOnly val="1"/>
    <c:dispBlanksAs val="zero"/>
  </c:chart>
  <c:spPr>
    <a:noFill/>
    <a:ln>
      <a:noFill/>
    </a:ln>
    <a:effectLst/>
  </c:spPr>
  <c:txPr>
    <a:bodyPr/>
    <a:lstStyle/>
    <a:p>
      <a:pPr>
        <a:defRPr/>
      </a:pPr>
      <a:endParaRPr lang="ru-RU"/>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2.8398054306789235E-2"/>
          <c:y val="9.228049242071408E-2"/>
          <c:w val="0.56209358012642252"/>
          <c:h val="0.83270136645703163"/>
        </c:manualLayout>
      </c:layout>
      <c:doughnutChart>
        <c:varyColors val="1"/>
        <c:ser>
          <c:idx val="0"/>
          <c:order val="0"/>
          <c:tx>
            <c:strRef>
              <c:f>Лист1!$B$1</c:f>
              <c:strCache>
                <c:ptCount val="1"/>
                <c:pt idx="0">
                  <c:v>Продажи</c:v>
                </c:pt>
              </c:strCache>
            </c:strRef>
          </c:tx>
          <c:dPt>
            <c:idx val="0"/>
            <c:spPr>
              <a:solidFill>
                <a:schemeClr val="accent1"/>
              </a:solidFill>
              <a:ln w="19050">
                <a:solidFill>
                  <a:schemeClr val="lt1"/>
                </a:solidFill>
              </a:ln>
              <a:effectLst/>
            </c:spPr>
          </c:dPt>
          <c:dPt>
            <c:idx val="1"/>
            <c:spPr>
              <a:solidFill>
                <a:schemeClr val="accent3"/>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2">
                        <a:lumMod val="25000"/>
                      </a:schemeClr>
                    </a:solidFill>
                    <a:latin typeface="+mn-lt"/>
                    <a:ea typeface="+mn-ea"/>
                    <a:cs typeface="+mn-cs"/>
                  </a:defRPr>
                </a:pPr>
                <a:endParaRPr lang="ru-RU"/>
              </a:p>
            </c:txPr>
            <c:showPercent val="1"/>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Лист1!$A$2:$A$3</c:f>
              <c:strCache>
                <c:ptCount val="2"/>
                <c:pt idx="0">
                  <c:v>the objectives are fully achieved</c:v>
                </c:pt>
                <c:pt idx="1">
                  <c:v>the objectives are partially achieved</c:v>
                </c:pt>
              </c:strCache>
            </c:strRef>
          </c:cat>
          <c:val>
            <c:numRef>
              <c:f>Лист1!$B$2:$B$3</c:f>
              <c:numCache>
                <c:formatCode>General</c:formatCode>
                <c:ptCount val="2"/>
                <c:pt idx="0">
                  <c:v>45</c:v>
                </c:pt>
                <c:pt idx="1">
                  <c:v>55</c:v>
                </c:pt>
              </c:numCache>
            </c:numRef>
          </c:val>
        </c:ser>
        <c:dLbls>
          <c:showPercent val="1"/>
        </c:dLbls>
        <c:firstSliceAng val="0"/>
        <c:holeSize val="75"/>
      </c:doughnutChart>
      <c:spPr>
        <a:noFill/>
        <a:ln>
          <a:noFill/>
        </a:ln>
        <a:effectLst/>
      </c:spPr>
    </c:plotArea>
    <c:legend>
      <c:legendPos val="b"/>
      <c:layout>
        <c:manualLayout>
          <c:xMode val="edge"/>
          <c:yMode val="edge"/>
          <c:x val="0.60773621312450543"/>
          <c:y val="0.14347821543156344"/>
          <c:w val="0.36882412787175861"/>
          <c:h val="0.45834857399646861"/>
        </c:manualLayout>
      </c:layout>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ru-RU"/>
        </a:p>
      </c:txPr>
    </c:legend>
    <c:plotVisOnly val="1"/>
    <c:dispBlanksAs val="zero"/>
  </c:chart>
  <c:spPr>
    <a:noFill/>
    <a:ln>
      <a:noFill/>
    </a:ln>
    <a:effectLst/>
  </c:spPr>
  <c:txPr>
    <a:bodyPr/>
    <a:lstStyle/>
    <a:p>
      <a:pPr>
        <a:defRPr/>
      </a:pPr>
      <a:endParaRPr lang="ru-RU"/>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4.6507540080710716E-2"/>
          <c:y val="9.6438464708365187E-2"/>
          <c:w val="0.53874633024240814"/>
          <c:h val="0.86894073527855098"/>
        </c:manualLayout>
      </c:layout>
      <c:doughnutChart>
        <c:varyColors val="1"/>
        <c:ser>
          <c:idx val="0"/>
          <c:order val="0"/>
          <c:tx>
            <c:strRef>
              <c:f>Лист1!$B$1</c:f>
              <c:strCache>
                <c:ptCount val="1"/>
                <c:pt idx="0">
                  <c:v>Продажи</c:v>
                </c:pt>
              </c:strCache>
            </c:strRef>
          </c:tx>
          <c:dPt>
            <c:idx val="0"/>
            <c:spPr>
              <a:solidFill>
                <a:schemeClr val="accent1"/>
              </a:solidFill>
              <a:ln w="19050">
                <a:solidFill>
                  <a:schemeClr val="lt1"/>
                </a:solidFill>
              </a:ln>
              <a:effectLst/>
            </c:spPr>
          </c:dPt>
          <c:dPt>
            <c:idx val="1"/>
            <c:spPr>
              <a:solidFill>
                <a:schemeClr val="accent3"/>
              </a:solidFill>
              <a:ln w="19050">
                <a:solidFill>
                  <a:schemeClr val="lt1"/>
                </a:solidFill>
              </a:ln>
              <a:effectLst/>
            </c:spPr>
          </c:dPt>
          <c:dPt>
            <c:idx val="2"/>
            <c:spPr>
              <a:solidFill>
                <a:schemeClr val="accent5"/>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2">
                        <a:lumMod val="25000"/>
                      </a:schemeClr>
                    </a:solidFill>
                    <a:latin typeface="+mn-lt"/>
                    <a:ea typeface="+mn-ea"/>
                    <a:cs typeface="+mn-cs"/>
                  </a:defRPr>
                </a:pPr>
                <a:endParaRPr lang="ru-RU"/>
              </a:p>
            </c:txPr>
            <c:showPercent val="1"/>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Лист1!$A$2:$A$4</c:f>
              <c:strCache>
                <c:ptCount val="3"/>
                <c:pt idx="0">
                  <c:v>Quite satisfied</c:v>
                </c:pt>
                <c:pt idx="1">
                  <c:v>Partially satisfied</c:v>
                </c:pt>
                <c:pt idx="2">
                  <c:v>Absolutely satisfied</c:v>
                </c:pt>
              </c:strCache>
            </c:strRef>
          </c:cat>
          <c:val>
            <c:numRef>
              <c:f>Лист1!$B$2:$B$4</c:f>
              <c:numCache>
                <c:formatCode>0%</c:formatCode>
                <c:ptCount val="3"/>
                <c:pt idx="0">
                  <c:v>0.34</c:v>
                </c:pt>
                <c:pt idx="1">
                  <c:v>0.53</c:v>
                </c:pt>
                <c:pt idx="2">
                  <c:v>0.11</c:v>
                </c:pt>
              </c:numCache>
            </c:numRef>
          </c:val>
        </c:ser>
        <c:dLbls>
          <c:showPercent val="1"/>
        </c:dLbls>
        <c:firstSliceAng val="0"/>
        <c:holeSize val="75"/>
      </c:doughnutChart>
      <c:spPr>
        <a:noFill/>
        <a:ln>
          <a:noFill/>
        </a:ln>
        <a:effectLst/>
      </c:spPr>
    </c:plotArea>
    <c:legend>
      <c:legendPos val="b"/>
      <c:layout>
        <c:manualLayout>
          <c:xMode val="edge"/>
          <c:yMode val="edge"/>
          <c:x val="0.57859626661496066"/>
          <c:y val="0.14664453116303641"/>
          <c:w val="0.42140382881642291"/>
          <c:h val="0.73795280212668135"/>
        </c:manualLayout>
      </c:layout>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ru-RU"/>
        </a:p>
      </c:txPr>
    </c:legend>
    <c:plotVisOnly val="1"/>
    <c:dispBlanksAs val="zero"/>
  </c:chart>
  <c:spPr>
    <a:noFill/>
    <a:ln>
      <a:noFill/>
    </a:ln>
    <a:effectLst/>
  </c:spPr>
  <c:txPr>
    <a:bodyPr/>
    <a:lstStyle/>
    <a:p>
      <a:pPr>
        <a:defRPr/>
      </a:pPr>
      <a:endParaRPr lang="ru-RU"/>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1.3249367488416163E-2"/>
          <c:y val="5.7031245837410878E-2"/>
          <c:w val="0.57042055125095659"/>
          <c:h val="0.83248631118673022"/>
        </c:manualLayout>
      </c:layout>
      <c:doughnutChart>
        <c:varyColors val="1"/>
        <c:ser>
          <c:idx val="0"/>
          <c:order val="0"/>
          <c:tx>
            <c:strRef>
              <c:f>Лист1!$B$1</c:f>
              <c:strCache>
                <c:ptCount val="1"/>
                <c:pt idx="0">
                  <c:v>Продажи</c:v>
                </c:pt>
              </c:strCache>
            </c:strRef>
          </c:tx>
          <c:dPt>
            <c:idx val="0"/>
            <c:spPr>
              <a:solidFill>
                <a:schemeClr val="accent1"/>
              </a:solidFill>
              <a:ln w="19050">
                <a:solidFill>
                  <a:schemeClr val="lt1"/>
                </a:solidFill>
              </a:ln>
              <a:effectLst/>
            </c:spPr>
          </c:dPt>
          <c:dPt>
            <c:idx val="1"/>
            <c:spPr>
              <a:solidFill>
                <a:schemeClr val="accent3"/>
              </a:solidFill>
              <a:ln w="19050">
                <a:solidFill>
                  <a:schemeClr val="lt1"/>
                </a:solidFill>
              </a:ln>
              <a:effectLst/>
            </c:spPr>
          </c:dPt>
          <c:dPt>
            <c:idx val="2"/>
            <c:spPr>
              <a:solidFill>
                <a:schemeClr val="accent5"/>
              </a:solidFill>
              <a:ln w="19050">
                <a:solidFill>
                  <a:schemeClr val="lt1"/>
                </a:solidFill>
              </a:ln>
              <a:effectLst/>
            </c:spPr>
          </c:dPt>
          <c:dPt>
            <c:idx val="3"/>
            <c:spPr>
              <a:solidFill>
                <a:schemeClr val="accent1">
                  <a:lumMod val="60000"/>
                </a:schemeClr>
              </a:solidFill>
              <a:ln w="19050">
                <a:solidFill>
                  <a:schemeClr val="lt1"/>
                </a:solidFill>
              </a:ln>
              <a:effectLst/>
            </c:spPr>
          </c:dPt>
          <c:dPt>
            <c:idx val="4"/>
            <c:spPr>
              <a:solidFill>
                <a:schemeClr val="accent3">
                  <a:lumMod val="60000"/>
                </a:schemeClr>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2">
                        <a:lumMod val="25000"/>
                      </a:schemeClr>
                    </a:solidFill>
                    <a:latin typeface="+mn-lt"/>
                    <a:ea typeface="+mn-ea"/>
                    <a:cs typeface="+mn-cs"/>
                  </a:defRPr>
                </a:pPr>
                <a:endParaRPr lang="ru-RU"/>
              </a:p>
            </c:txPr>
            <c:showPercent val="1"/>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Лист1!$A$2:$A$6</c:f>
              <c:strCache>
                <c:ptCount val="5"/>
                <c:pt idx="0">
                  <c:v>Quite important</c:v>
                </c:pt>
                <c:pt idx="1">
                  <c:v>Important to a certain extent</c:v>
                </c:pt>
                <c:pt idx="2">
                  <c:v>Absolutely important</c:v>
                </c:pt>
                <c:pt idx="3">
                  <c:v>Not really important</c:v>
                </c:pt>
                <c:pt idx="4">
                  <c:v>Absolutely unimportant</c:v>
                </c:pt>
              </c:strCache>
            </c:strRef>
          </c:cat>
          <c:val>
            <c:numRef>
              <c:f>Лист1!$B$2:$B$6</c:f>
              <c:numCache>
                <c:formatCode>0%</c:formatCode>
                <c:ptCount val="5"/>
                <c:pt idx="0">
                  <c:v>0.6100000000000001</c:v>
                </c:pt>
                <c:pt idx="1">
                  <c:v>0.26</c:v>
                </c:pt>
                <c:pt idx="2">
                  <c:v>0.05</c:v>
                </c:pt>
                <c:pt idx="3">
                  <c:v>0.05</c:v>
                </c:pt>
                <c:pt idx="4">
                  <c:v>3.0000000000000002E-2</c:v>
                </c:pt>
              </c:numCache>
            </c:numRef>
          </c:val>
        </c:ser>
        <c:dLbls>
          <c:showPercent val="1"/>
        </c:dLbls>
        <c:firstSliceAng val="0"/>
        <c:holeSize val="75"/>
      </c:doughnutChart>
      <c:spPr>
        <a:noFill/>
        <a:ln>
          <a:noFill/>
        </a:ln>
        <a:effectLst/>
      </c:spPr>
    </c:plotArea>
    <c:legend>
      <c:legendPos val="b"/>
      <c:layout>
        <c:manualLayout>
          <c:xMode val="edge"/>
          <c:yMode val="edge"/>
          <c:x val="0.55349591289606948"/>
          <c:y val="0.15024882293078246"/>
          <c:w val="0.43877640127180301"/>
          <c:h val="0.61553793528472567"/>
        </c:manualLayout>
      </c:layout>
      <c:spPr>
        <a:noFill/>
        <a:ln>
          <a:noFill/>
        </a:ln>
        <a:effectLst/>
      </c:spPr>
      <c:txPr>
        <a:bodyPr rot="0" spcFirstLastPara="1" vertOverflow="ellipsis" vert="horz" wrap="square" anchor="ctr" anchorCtr="1"/>
        <a:lstStyle/>
        <a:p>
          <a:pPr>
            <a:defRPr lang="ru-RU" sz="1000" b="0" i="0" u="none" strike="noStrike" kern="1200" baseline="0">
              <a:solidFill>
                <a:schemeClr val="tx1">
                  <a:lumMod val="65000"/>
                  <a:lumOff val="35000"/>
                </a:schemeClr>
              </a:solidFill>
              <a:latin typeface="+mn-lt"/>
              <a:ea typeface="+mn-ea"/>
              <a:cs typeface="+mn-cs"/>
            </a:defRPr>
          </a:pPr>
          <a:endParaRPr lang="ru-RU"/>
        </a:p>
      </c:txPr>
    </c:legend>
    <c:plotVisOnly val="1"/>
    <c:dispBlanksAs val="zero"/>
  </c:chart>
  <c:spPr>
    <a:noFill/>
    <a:ln>
      <a:noFill/>
    </a:ln>
    <a:effectLst/>
  </c:spPr>
  <c:txPr>
    <a:bodyPr/>
    <a:lstStyle/>
    <a:p>
      <a:pPr>
        <a:defRPr/>
      </a:pPr>
      <a:endParaRPr lang="ru-RU"/>
    </a:p>
  </c:txPr>
  <c:externalData r:id="rId1"/>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977" cy="496968"/>
          </a:xfrm>
          <a:prstGeom prst="rect">
            <a:avLst/>
          </a:prstGeom>
        </p:spPr>
        <p:txBody>
          <a:bodyPr vert="horz" lIns="91470" tIns="45735" rIns="91470" bIns="45735" rtlCol="0"/>
          <a:lstStyle>
            <a:lvl1pPr algn="l">
              <a:defRPr sz="1200"/>
            </a:lvl1pPr>
          </a:lstStyle>
          <a:p>
            <a:endParaRPr lang="en-GB"/>
          </a:p>
        </p:txBody>
      </p:sp>
      <p:sp>
        <p:nvSpPr>
          <p:cNvPr id="3" name="Date Placeholder 2"/>
          <p:cNvSpPr>
            <a:spLocks noGrp="1"/>
          </p:cNvSpPr>
          <p:nvPr>
            <p:ph type="dt" idx="1"/>
          </p:nvPr>
        </p:nvSpPr>
        <p:spPr>
          <a:xfrm>
            <a:off x="3850111" y="0"/>
            <a:ext cx="2945977" cy="496968"/>
          </a:xfrm>
          <a:prstGeom prst="rect">
            <a:avLst/>
          </a:prstGeom>
        </p:spPr>
        <p:txBody>
          <a:bodyPr vert="horz" lIns="91470" tIns="45735" rIns="91470" bIns="45735" rtlCol="0"/>
          <a:lstStyle>
            <a:lvl1pPr algn="r">
              <a:defRPr sz="1200"/>
            </a:lvl1pPr>
          </a:lstStyle>
          <a:p>
            <a:fld id="{9C966851-D0ED-4FA6-90D7-BACCBEE4BA8A}" type="datetimeFigureOut">
              <a:rPr lang="en-GB" smtClean="0"/>
              <a:pPr/>
              <a:t>25/11/2016</a:t>
            </a:fld>
            <a:endParaRPr lang="en-GB"/>
          </a:p>
        </p:txBody>
      </p:sp>
      <p:sp>
        <p:nvSpPr>
          <p:cNvPr id="4" name="Slide Image Placeholder 3"/>
          <p:cNvSpPr>
            <a:spLocks noGrp="1" noRot="1" noChangeAspect="1"/>
          </p:cNvSpPr>
          <p:nvPr>
            <p:ph type="sldImg" idx="2"/>
          </p:nvPr>
        </p:nvSpPr>
        <p:spPr>
          <a:xfrm>
            <a:off x="981075" y="1241425"/>
            <a:ext cx="4835525" cy="3349625"/>
          </a:xfrm>
          <a:prstGeom prst="rect">
            <a:avLst/>
          </a:prstGeom>
          <a:noFill/>
          <a:ln w="12700">
            <a:solidFill>
              <a:prstClr val="black"/>
            </a:solidFill>
          </a:ln>
        </p:spPr>
        <p:txBody>
          <a:bodyPr vert="horz" lIns="91470" tIns="45735" rIns="91470" bIns="45735" rtlCol="0" anchor="ctr"/>
          <a:lstStyle/>
          <a:p>
            <a:endParaRPr lang="en-GB"/>
          </a:p>
        </p:txBody>
      </p:sp>
      <p:sp>
        <p:nvSpPr>
          <p:cNvPr id="5" name="Notes Placeholder 4"/>
          <p:cNvSpPr>
            <a:spLocks noGrp="1"/>
          </p:cNvSpPr>
          <p:nvPr>
            <p:ph type="body" sz="quarter" idx="3"/>
          </p:nvPr>
        </p:nvSpPr>
        <p:spPr>
          <a:xfrm>
            <a:off x="680086" y="4777553"/>
            <a:ext cx="5437504" cy="3909050"/>
          </a:xfrm>
          <a:prstGeom prst="rect">
            <a:avLst/>
          </a:prstGeom>
        </p:spPr>
        <p:txBody>
          <a:bodyPr vert="horz" lIns="91470" tIns="45735" rIns="91470" bIns="4573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429673"/>
            <a:ext cx="2945977" cy="496967"/>
          </a:xfrm>
          <a:prstGeom prst="rect">
            <a:avLst/>
          </a:prstGeom>
        </p:spPr>
        <p:txBody>
          <a:bodyPr vert="horz" lIns="91470" tIns="45735" rIns="91470" bIns="45735" rtlCol="0" anchor="b"/>
          <a:lstStyle>
            <a:lvl1pPr algn="l">
              <a:defRPr sz="1200"/>
            </a:lvl1pPr>
          </a:lstStyle>
          <a:p>
            <a:endParaRPr lang="en-GB"/>
          </a:p>
        </p:txBody>
      </p:sp>
      <p:sp>
        <p:nvSpPr>
          <p:cNvPr id="7" name="Slide Number Placeholder 6"/>
          <p:cNvSpPr>
            <a:spLocks noGrp="1"/>
          </p:cNvSpPr>
          <p:nvPr>
            <p:ph type="sldNum" sz="quarter" idx="5"/>
          </p:nvPr>
        </p:nvSpPr>
        <p:spPr>
          <a:xfrm>
            <a:off x="3850111" y="9429673"/>
            <a:ext cx="2945977" cy="496967"/>
          </a:xfrm>
          <a:prstGeom prst="rect">
            <a:avLst/>
          </a:prstGeom>
        </p:spPr>
        <p:txBody>
          <a:bodyPr vert="horz" lIns="91470" tIns="45735" rIns="91470" bIns="45735" rtlCol="0" anchor="b"/>
          <a:lstStyle>
            <a:lvl1pPr algn="r">
              <a:defRPr sz="1200"/>
            </a:lvl1pPr>
          </a:lstStyle>
          <a:p>
            <a:fld id="{B188EDA2-37E4-4F1E-A530-2EB87CF4E7EB}" type="slidenum">
              <a:rPr lang="en-GB" smtClean="0"/>
              <a:pPr/>
              <a:t>‹#›</a:t>
            </a:fld>
            <a:endParaRPr lang="en-GB"/>
          </a:p>
        </p:txBody>
      </p:sp>
    </p:spTree>
    <p:extLst>
      <p:ext uri="{BB962C8B-B14F-4D97-AF65-F5344CB8AC3E}">
        <p14:creationId xmlns:p14="http://schemas.microsoft.com/office/powerpoint/2010/main" xmlns="" val="1362372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Remember why we publish Post Event Reports. They are designed to provide exhibitors and prospective exhibitors with useful information. It should be published as soon as possible after the event and it should be easy to access.</a:t>
            </a:r>
          </a:p>
          <a:p>
            <a:endParaRPr lang="en-GB" dirty="0"/>
          </a:p>
          <a:p>
            <a:r>
              <a:rPr lang="en-GB" dirty="0" smtClean="0"/>
              <a:t>Too much information, or too much detail, will not enhance the document. It is foolish for us to think that our customers are interested in, or have the time to read lengthy reports. This information (and</a:t>
            </a:r>
            <a:r>
              <a:rPr lang="en-GB" baseline="0" dirty="0" smtClean="0"/>
              <a:t> more) should be available on the event website – make sure that content is transferable. </a:t>
            </a:r>
            <a:endParaRPr lang="en-GB" dirty="0" smtClean="0"/>
          </a:p>
          <a:p>
            <a:endParaRPr lang="en-GB" dirty="0"/>
          </a:p>
          <a:p>
            <a:r>
              <a:rPr lang="en-GB" dirty="0" smtClean="0"/>
              <a:t>If you wan to produce an effective report – </a:t>
            </a:r>
            <a:r>
              <a:rPr lang="en-GB" b="1" dirty="0" smtClean="0"/>
              <a:t>keep it smart, clear and concise</a:t>
            </a:r>
            <a:r>
              <a:rPr lang="en-GB" dirty="0" smtClean="0"/>
              <a:t>.</a:t>
            </a:r>
          </a:p>
          <a:p>
            <a:endParaRPr lang="en-GB" dirty="0" smtClean="0"/>
          </a:p>
        </p:txBody>
      </p:sp>
      <p:sp>
        <p:nvSpPr>
          <p:cNvPr id="4" name="Slide Number Placeholder 3"/>
          <p:cNvSpPr>
            <a:spLocks noGrp="1"/>
          </p:cNvSpPr>
          <p:nvPr>
            <p:ph type="sldNum" sz="quarter" idx="10"/>
          </p:nvPr>
        </p:nvSpPr>
        <p:spPr/>
        <p:txBody>
          <a:bodyPr/>
          <a:lstStyle/>
          <a:p>
            <a:fld id="{B188EDA2-37E4-4F1E-A530-2EB87CF4E7EB}" type="slidenum">
              <a:rPr lang="en-GB" smtClean="0"/>
              <a:pPr/>
              <a:t>1</a:t>
            </a:fld>
            <a:endParaRPr lang="en-GB"/>
          </a:p>
        </p:txBody>
      </p:sp>
    </p:spTree>
    <p:extLst>
      <p:ext uri="{BB962C8B-B14F-4D97-AF65-F5344CB8AC3E}">
        <p14:creationId xmlns:p14="http://schemas.microsoft.com/office/powerpoint/2010/main" xmlns="" val="477154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Exhibitors want to know who attended the event. The</a:t>
            </a:r>
            <a:r>
              <a:rPr lang="en-GB" baseline="0" dirty="0" smtClean="0"/>
              <a:t> basic numbers are obviously important, but other information might also be useful. This slide has room for several charts and graphs that can be used for breakdowns such as visitors by: area of interest, level of purchasing authority, job function, region, reason for attending etc.</a:t>
            </a:r>
          </a:p>
          <a:p>
            <a:endParaRPr lang="en-GB" baseline="0" dirty="0" smtClean="0"/>
          </a:p>
          <a:p>
            <a:r>
              <a:rPr lang="en-GB" baseline="0" dirty="0" smtClean="0"/>
              <a:t>Please make sure that the information published is well presented and positioned neatly on the page.</a:t>
            </a:r>
            <a:endParaRPr lang="en-GB" dirty="0"/>
          </a:p>
        </p:txBody>
      </p:sp>
      <p:sp>
        <p:nvSpPr>
          <p:cNvPr id="4" name="Slide Number Placeholder 3"/>
          <p:cNvSpPr>
            <a:spLocks noGrp="1"/>
          </p:cNvSpPr>
          <p:nvPr>
            <p:ph type="sldNum" sz="quarter" idx="10"/>
          </p:nvPr>
        </p:nvSpPr>
        <p:spPr/>
        <p:txBody>
          <a:bodyPr/>
          <a:lstStyle/>
          <a:p>
            <a:fld id="{B188EDA2-37E4-4F1E-A530-2EB87CF4E7EB}" type="slidenum">
              <a:rPr lang="en-GB" smtClean="0"/>
              <a:pPr/>
              <a:t>2</a:t>
            </a:fld>
            <a:endParaRPr lang="en-GB"/>
          </a:p>
        </p:txBody>
      </p:sp>
    </p:spTree>
    <p:extLst>
      <p:ext uri="{BB962C8B-B14F-4D97-AF65-F5344CB8AC3E}">
        <p14:creationId xmlns:p14="http://schemas.microsoft.com/office/powerpoint/2010/main" xmlns="" val="2019923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Exhibitors want to know who attended the event. The</a:t>
            </a:r>
            <a:r>
              <a:rPr lang="en-GB" baseline="0" dirty="0" smtClean="0"/>
              <a:t> basic numbers are obviously important, but other information might also be useful. This slide has room for several charts and graphs that can be used for breakdowns such as visitors by: area of interest, level of purchasing authority, job function, region, reason for attending etc.</a:t>
            </a:r>
          </a:p>
          <a:p>
            <a:endParaRPr lang="en-GB" baseline="0" dirty="0" smtClean="0"/>
          </a:p>
          <a:p>
            <a:r>
              <a:rPr lang="en-GB" baseline="0" dirty="0" smtClean="0"/>
              <a:t>Please make sure that the information published is well presented and positioned neatly on the page.</a:t>
            </a:r>
            <a:endParaRPr lang="en-GB" dirty="0"/>
          </a:p>
        </p:txBody>
      </p:sp>
      <p:sp>
        <p:nvSpPr>
          <p:cNvPr id="4" name="Slide Number Placeholder 3"/>
          <p:cNvSpPr>
            <a:spLocks noGrp="1"/>
          </p:cNvSpPr>
          <p:nvPr>
            <p:ph type="sldNum" sz="quarter" idx="10"/>
          </p:nvPr>
        </p:nvSpPr>
        <p:spPr/>
        <p:txBody>
          <a:bodyPr/>
          <a:lstStyle/>
          <a:p>
            <a:fld id="{B188EDA2-37E4-4F1E-A530-2EB87CF4E7EB}" type="slidenum">
              <a:rPr lang="en-GB" smtClean="0"/>
              <a:pPr/>
              <a:t>3</a:t>
            </a:fld>
            <a:endParaRPr lang="en-GB"/>
          </a:p>
        </p:txBody>
      </p:sp>
    </p:spTree>
    <p:extLst>
      <p:ext uri="{BB962C8B-B14F-4D97-AF65-F5344CB8AC3E}">
        <p14:creationId xmlns:p14="http://schemas.microsoft.com/office/powerpoint/2010/main" xmlns="" val="1056182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Although</a:t>
            </a:r>
            <a:r>
              <a:rPr lang="en-GB" baseline="0" dirty="0" smtClean="0"/>
              <a:t> exhibitors and prospective exhibitors are more likely to be interested in who visited the event, they will also be keen to see if the actual exhibitor profile meets with their approval. In other words, they need to know if this is the right event for them.</a:t>
            </a:r>
            <a:endParaRPr lang="en-GB" dirty="0"/>
          </a:p>
        </p:txBody>
      </p:sp>
      <p:sp>
        <p:nvSpPr>
          <p:cNvPr id="4" name="Slide Number Placeholder 3"/>
          <p:cNvSpPr>
            <a:spLocks noGrp="1"/>
          </p:cNvSpPr>
          <p:nvPr>
            <p:ph type="sldNum" sz="quarter" idx="10"/>
          </p:nvPr>
        </p:nvSpPr>
        <p:spPr/>
        <p:txBody>
          <a:bodyPr/>
          <a:lstStyle/>
          <a:p>
            <a:fld id="{B188EDA2-37E4-4F1E-A530-2EB87CF4E7EB}" type="slidenum">
              <a:rPr lang="en-GB" smtClean="0"/>
              <a:pPr/>
              <a:t>4</a:t>
            </a:fld>
            <a:endParaRPr lang="en-GB"/>
          </a:p>
        </p:txBody>
      </p:sp>
    </p:spTree>
    <p:extLst>
      <p:ext uri="{BB962C8B-B14F-4D97-AF65-F5344CB8AC3E}">
        <p14:creationId xmlns:p14="http://schemas.microsoft.com/office/powerpoint/2010/main" xmlns="" val="903437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Although</a:t>
            </a:r>
            <a:r>
              <a:rPr lang="en-GB" baseline="0" dirty="0" smtClean="0"/>
              <a:t> exhibitors and prospective exhibitors are more likely to be interested in who visited the event, they will also be keen to see if the actual exhibitor profile meets with their approval. In other words, they need to know if this is the right event for them.</a:t>
            </a:r>
            <a:endParaRPr lang="en-GB" dirty="0"/>
          </a:p>
        </p:txBody>
      </p:sp>
      <p:sp>
        <p:nvSpPr>
          <p:cNvPr id="4" name="Slide Number Placeholder 3"/>
          <p:cNvSpPr>
            <a:spLocks noGrp="1"/>
          </p:cNvSpPr>
          <p:nvPr>
            <p:ph type="sldNum" sz="quarter" idx="10"/>
          </p:nvPr>
        </p:nvSpPr>
        <p:spPr/>
        <p:txBody>
          <a:bodyPr/>
          <a:lstStyle/>
          <a:p>
            <a:fld id="{B188EDA2-37E4-4F1E-A530-2EB87CF4E7EB}" type="slidenum">
              <a:rPr lang="en-GB" smtClean="0"/>
              <a:pPr/>
              <a:t>5</a:t>
            </a:fld>
            <a:endParaRPr lang="en-GB"/>
          </a:p>
        </p:txBody>
      </p:sp>
    </p:spTree>
    <p:extLst>
      <p:ext uri="{BB962C8B-B14F-4D97-AF65-F5344CB8AC3E}">
        <p14:creationId xmlns:p14="http://schemas.microsoft.com/office/powerpoint/2010/main" xmlns="" val="757307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a:t>
            </a:r>
            <a:r>
              <a:rPr lang="en-GB" baseline="0" dirty="0" smtClean="0"/>
              <a:t> conferences, delegates might be interested in a variety of information. Depending on the size of the event, you may wish to publish a list of key speakers, or (as above) the organisations represented by the delegates</a:t>
            </a:r>
            <a:endParaRPr lang="en-GB" dirty="0"/>
          </a:p>
        </p:txBody>
      </p:sp>
      <p:sp>
        <p:nvSpPr>
          <p:cNvPr id="4" name="Slide Number Placeholder 3"/>
          <p:cNvSpPr>
            <a:spLocks noGrp="1"/>
          </p:cNvSpPr>
          <p:nvPr>
            <p:ph type="sldNum" sz="quarter" idx="10"/>
          </p:nvPr>
        </p:nvSpPr>
        <p:spPr/>
        <p:txBody>
          <a:bodyPr/>
          <a:lstStyle/>
          <a:p>
            <a:fld id="{B188EDA2-37E4-4F1E-A530-2EB87CF4E7EB}" type="slidenum">
              <a:rPr lang="en-GB" smtClean="0"/>
              <a:pPr/>
              <a:t>6</a:t>
            </a:fld>
            <a:endParaRPr lang="en-GB"/>
          </a:p>
        </p:txBody>
      </p:sp>
    </p:spTree>
    <p:extLst>
      <p:ext uri="{BB962C8B-B14F-4D97-AF65-F5344CB8AC3E}">
        <p14:creationId xmlns:p14="http://schemas.microsoft.com/office/powerpoint/2010/main" xmlns="" val="2971149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Ultimately, we want people to consider booking their exhibition space or delegate place at the next</a:t>
            </a:r>
            <a:r>
              <a:rPr lang="en-GB" baseline="0" dirty="0" smtClean="0"/>
              <a:t> event. Make it easy for them to get in touch. Do not be tempted to overload this page with lots of contacts. The international and domestic sales managers should be able to field all enquiries and pass the details on to the appropriate sales person or agent.</a:t>
            </a:r>
            <a:endParaRPr lang="en-GB" dirty="0"/>
          </a:p>
        </p:txBody>
      </p:sp>
      <p:sp>
        <p:nvSpPr>
          <p:cNvPr id="4" name="Slide Number Placeholder 3"/>
          <p:cNvSpPr>
            <a:spLocks noGrp="1"/>
          </p:cNvSpPr>
          <p:nvPr>
            <p:ph type="sldNum" sz="quarter" idx="10"/>
          </p:nvPr>
        </p:nvSpPr>
        <p:spPr/>
        <p:txBody>
          <a:bodyPr/>
          <a:lstStyle/>
          <a:p>
            <a:fld id="{B188EDA2-37E4-4F1E-A530-2EB87CF4E7EB}" type="slidenum">
              <a:rPr lang="en-GB" smtClean="0"/>
              <a:pPr/>
              <a:t>7</a:t>
            </a:fld>
            <a:endParaRPr lang="en-GB"/>
          </a:p>
        </p:txBody>
      </p:sp>
    </p:spTree>
    <p:extLst>
      <p:ext uri="{BB962C8B-B14F-4D97-AF65-F5344CB8AC3E}">
        <p14:creationId xmlns:p14="http://schemas.microsoft.com/office/powerpoint/2010/main" xmlns="" val="2617537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2F161B-CB51-44A5-9E41-6BAEB3D6CA18}" type="datetimeFigureOut">
              <a:rPr lang="en-GB" smtClean="0"/>
              <a:pPr/>
              <a:t>25/11/2016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CBDBD9-0B09-4FE6-96B5-8B1A21B34E52}" type="slidenum">
              <a:rPr lang="en-GB" smtClean="0"/>
              <a:pPr/>
              <a:t>‹#›</a:t>
            </a:fld>
            <a:endParaRPr lang="en-GB"/>
          </a:p>
        </p:txBody>
      </p:sp>
    </p:spTree>
    <p:extLst>
      <p:ext uri="{BB962C8B-B14F-4D97-AF65-F5344CB8AC3E}">
        <p14:creationId xmlns:p14="http://schemas.microsoft.com/office/powerpoint/2010/main" xmlns="" val="2615180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A2F161B-CB51-44A5-9E41-6BAEB3D6CA18}" type="datetimeFigureOut">
              <a:rPr lang="en-GB" smtClean="0"/>
              <a:pPr/>
              <a:t>25/11/2016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CBDBD9-0B09-4FE6-96B5-8B1A21B34E52}" type="slidenum">
              <a:rPr lang="en-GB" smtClean="0"/>
              <a:pPr/>
              <a:t>‹#›</a:t>
            </a:fld>
            <a:endParaRPr lang="en-GB"/>
          </a:p>
        </p:txBody>
      </p:sp>
    </p:spTree>
    <p:extLst>
      <p:ext uri="{BB962C8B-B14F-4D97-AF65-F5344CB8AC3E}">
        <p14:creationId xmlns:p14="http://schemas.microsoft.com/office/powerpoint/2010/main" xmlns="" val="3695684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A2F161B-CB51-44A5-9E41-6BAEB3D6CA18}" type="datetimeFigureOut">
              <a:rPr lang="en-GB" smtClean="0"/>
              <a:pPr/>
              <a:t>25/11/2016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CBDBD9-0B09-4FE6-96B5-8B1A21B34E52}" type="slidenum">
              <a:rPr lang="en-GB" smtClean="0"/>
              <a:pPr/>
              <a:t>‹#›</a:t>
            </a:fld>
            <a:endParaRPr lang="en-GB"/>
          </a:p>
        </p:txBody>
      </p:sp>
    </p:spTree>
    <p:extLst>
      <p:ext uri="{BB962C8B-B14F-4D97-AF65-F5344CB8AC3E}">
        <p14:creationId xmlns:p14="http://schemas.microsoft.com/office/powerpoint/2010/main" xmlns="" val="2404782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A2F161B-CB51-44A5-9E41-6BAEB3D6CA18}" type="datetimeFigureOut">
              <a:rPr lang="en-GB" smtClean="0"/>
              <a:pPr/>
              <a:t>25/11/2016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CBDBD9-0B09-4FE6-96B5-8B1A21B34E52}" type="slidenum">
              <a:rPr lang="en-GB" smtClean="0"/>
              <a:pPr/>
              <a:t>‹#›</a:t>
            </a:fld>
            <a:endParaRPr lang="en-GB"/>
          </a:p>
        </p:txBody>
      </p:sp>
    </p:spTree>
    <p:extLst>
      <p:ext uri="{BB962C8B-B14F-4D97-AF65-F5344CB8AC3E}">
        <p14:creationId xmlns:p14="http://schemas.microsoft.com/office/powerpoint/2010/main" xmlns="" val="2891219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2F161B-CB51-44A5-9E41-6BAEB3D6CA18}" type="datetimeFigureOut">
              <a:rPr lang="en-GB" smtClean="0"/>
              <a:pPr/>
              <a:t>25/11/2016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CBDBD9-0B09-4FE6-96B5-8B1A21B34E52}" type="slidenum">
              <a:rPr lang="en-GB" smtClean="0"/>
              <a:pPr/>
              <a:t>‹#›</a:t>
            </a:fld>
            <a:endParaRPr lang="en-GB"/>
          </a:p>
        </p:txBody>
      </p:sp>
    </p:spTree>
    <p:extLst>
      <p:ext uri="{BB962C8B-B14F-4D97-AF65-F5344CB8AC3E}">
        <p14:creationId xmlns:p14="http://schemas.microsoft.com/office/powerpoint/2010/main" xmlns="" val="716681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A2F161B-CB51-44A5-9E41-6BAEB3D6CA18}" type="datetimeFigureOut">
              <a:rPr lang="en-GB" smtClean="0"/>
              <a:pPr/>
              <a:t>25/11/2016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CBDBD9-0B09-4FE6-96B5-8B1A21B34E52}" type="slidenum">
              <a:rPr lang="en-GB" smtClean="0"/>
              <a:pPr/>
              <a:t>‹#›</a:t>
            </a:fld>
            <a:endParaRPr lang="en-GB"/>
          </a:p>
        </p:txBody>
      </p:sp>
    </p:spTree>
    <p:extLst>
      <p:ext uri="{BB962C8B-B14F-4D97-AF65-F5344CB8AC3E}">
        <p14:creationId xmlns:p14="http://schemas.microsoft.com/office/powerpoint/2010/main" xmlns="" val="3956102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A2F161B-CB51-44A5-9E41-6BAEB3D6CA18}" type="datetimeFigureOut">
              <a:rPr lang="en-GB" smtClean="0"/>
              <a:pPr/>
              <a:t>25/11/2016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ECBDBD9-0B09-4FE6-96B5-8B1A21B34E52}" type="slidenum">
              <a:rPr lang="en-GB" smtClean="0"/>
              <a:pPr/>
              <a:t>‹#›</a:t>
            </a:fld>
            <a:endParaRPr lang="en-GB"/>
          </a:p>
        </p:txBody>
      </p:sp>
    </p:spTree>
    <p:extLst>
      <p:ext uri="{BB962C8B-B14F-4D97-AF65-F5344CB8AC3E}">
        <p14:creationId xmlns:p14="http://schemas.microsoft.com/office/powerpoint/2010/main" xmlns="" val="3594088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A2F161B-CB51-44A5-9E41-6BAEB3D6CA18}" type="datetimeFigureOut">
              <a:rPr lang="en-GB" smtClean="0"/>
              <a:pPr/>
              <a:t>25/11/2016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ECBDBD9-0B09-4FE6-96B5-8B1A21B34E52}" type="slidenum">
              <a:rPr lang="en-GB" smtClean="0"/>
              <a:pPr/>
              <a:t>‹#›</a:t>
            </a:fld>
            <a:endParaRPr lang="en-GB"/>
          </a:p>
        </p:txBody>
      </p:sp>
    </p:spTree>
    <p:extLst>
      <p:ext uri="{BB962C8B-B14F-4D97-AF65-F5344CB8AC3E}">
        <p14:creationId xmlns:p14="http://schemas.microsoft.com/office/powerpoint/2010/main" xmlns="" val="907365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2F161B-CB51-44A5-9E41-6BAEB3D6CA18}" type="datetimeFigureOut">
              <a:rPr lang="en-GB" smtClean="0"/>
              <a:pPr/>
              <a:t>25/11/2016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ECBDBD9-0B09-4FE6-96B5-8B1A21B34E52}" type="slidenum">
              <a:rPr lang="en-GB" smtClean="0"/>
              <a:pPr/>
              <a:t>‹#›</a:t>
            </a:fld>
            <a:endParaRPr lang="en-GB"/>
          </a:p>
        </p:txBody>
      </p:sp>
    </p:spTree>
    <p:extLst>
      <p:ext uri="{BB962C8B-B14F-4D97-AF65-F5344CB8AC3E}">
        <p14:creationId xmlns:p14="http://schemas.microsoft.com/office/powerpoint/2010/main" xmlns="" val="1577222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2F161B-CB51-44A5-9E41-6BAEB3D6CA18}" type="datetimeFigureOut">
              <a:rPr lang="en-GB" smtClean="0"/>
              <a:pPr/>
              <a:t>25/11/2016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CBDBD9-0B09-4FE6-96B5-8B1A21B34E52}" type="slidenum">
              <a:rPr lang="en-GB" smtClean="0"/>
              <a:pPr/>
              <a:t>‹#›</a:t>
            </a:fld>
            <a:endParaRPr lang="en-GB"/>
          </a:p>
        </p:txBody>
      </p:sp>
    </p:spTree>
    <p:extLst>
      <p:ext uri="{BB962C8B-B14F-4D97-AF65-F5344CB8AC3E}">
        <p14:creationId xmlns:p14="http://schemas.microsoft.com/office/powerpoint/2010/main" xmlns="" val="3174042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2F161B-CB51-44A5-9E41-6BAEB3D6CA18}" type="datetimeFigureOut">
              <a:rPr lang="en-GB" smtClean="0"/>
              <a:pPr/>
              <a:t>25/11/2016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CBDBD9-0B09-4FE6-96B5-8B1A21B34E52}" type="slidenum">
              <a:rPr lang="en-GB" smtClean="0"/>
              <a:pPr/>
              <a:t>‹#›</a:t>
            </a:fld>
            <a:endParaRPr lang="en-GB"/>
          </a:p>
        </p:txBody>
      </p:sp>
    </p:spTree>
    <p:extLst>
      <p:ext uri="{BB962C8B-B14F-4D97-AF65-F5344CB8AC3E}">
        <p14:creationId xmlns:p14="http://schemas.microsoft.com/office/powerpoint/2010/main" xmlns="" val="1466716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2F161B-CB51-44A5-9E41-6BAEB3D6CA18}" type="datetimeFigureOut">
              <a:rPr lang="en-GB" smtClean="0"/>
              <a:pPr/>
              <a:t>25/11/2016</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CBDBD9-0B09-4FE6-96B5-8B1A21B34E52}" type="slidenum">
              <a:rPr lang="en-GB" smtClean="0"/>
              <a:pPr/>
              <a:t>‹#›</a:t>
            </a:fld>
            <a:endParaRPr lang="en-GB"/>
          </a:p>
        </p:txBody>
      </p:sp>
    </p:spTree>
    <p:extLst>
      <p:ext uri="{BB962C8B-B14F-4D97-AF65-F5344CB8AC3E}">
        <p14:creationId xmlns:p14="http://schemas.microsoft.com/office/powerpoint/2010/main" xmlns="" val="20538461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chart" Target="../charts/chart2.xml"/><Relationship Id="rId13" Type="http://schemas.openxmlformats.org/officeDocument/2006/relationships/image" Target="../media/image2.jpeg"/><Relationship Id="rId3" Type="http://schemas.openxmlformats.org/officeDocument/2006/relationships/image" Target="../media/image3.jpeg"/><Relationship Id="rId7" Type="http://schemas.openxmlformats.org/officeDocument/2006/relationships/chart" Target="../charts/chart1.xml"/><Relationship Id="rId12" Type="http://schemas.openxmlformats.org/officeDocument/2006/relationships/chart" Target="../charts/chart6.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chart" Target="../charts/chart5.xml"/><Relationship Id="rId5" Type="http://schemas.openxmlformats.org/officeDocument/2006/relationships/image" Target="../media/image5.jpeg"/><Relationship Id="rId10" Type="http://schemas.openxmlformats.org/officeDocument/2006/relationships/chart" Target="../charts/chart4.xml"/><Relationship Id="rId4" Type="http://schemas.openxmlformats.org/officeDocument/2006/relationships/image" Target="../media/image4.jpeg"/><Relationship Id="rId9" Type="http://schemas.openxmlformats.org/officeDocument/2006/relationships/chart" Target="../charts/chart3.xml"/></Relationships>
</file>

<file path=ppt/slides/_rels/slide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3.jpeg"/><Relationship Id="rId7"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8" Type="http://schemas.openxmlformats.org/officeDocument/2006/relationships/chart" Target="../charts/chart8.xml"/><Relationship Id="rId3" Type="http://schemas.openxmlformats.org/officeDocument/2006/relationships/image" Target="../media/image3.jpeg"/><Relationship Id="rId7" Type="http://schemas.openxmlformats.org/officeDocument/2006/relationships/chart" Target="../charts/chart7.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2.jpeg"/><Relationship Id="rId5" Type="http://schemas.openxmlformats.org/officeDocument/2006/relationships/image" Target="../media/image5.jpeg"/><Relationship Id="rId10" Type="http://schemas.openxmlformats.org/officeDocument/2006/relationships/chart" Target="../charts/chart10.xml"/><Relationship Id="rId4" Type="http://schemas.openxmlformats.org/officeDocument/2006/relationships/image" Target="../media/image4.jpeg"/><Relationship Id="rId9" Type="http://schemas.openxmlformats.org/officeDocument/2006/relationships/chart" Target="../charts/chart9.xml"/></Relationships>
</file>

<file path=ppt/slides/_rels/slide6.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3.jpeg"/><Relationship Id="rId7"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3.jpeg"/><Relationship Id="rId7"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3" cstate="print">
            <a:lum bright="70000" contrast="-70000"/>
            <a:extLst>
              <a:ext uri="{28A0092B-C50C-407E-A947-70E740481C1C}">
                <a14:useLocalDpi xmlns:a14="http://schemas.microsoft.com/office/drawing/2010/main" xmlns="" val="0"/>
              </a:ext>
            </a:extLst>
          </a:blip>
          <a:stretch>
            <a:fillRect/>
          </a:stretch>
        </p:blipFill>
        <p:spPr>
          <a:xfrm>
            <a:off x="-1" y="0"/>
            <a:ext cx="9915391" cy="6858000"/>
          </a:xfrm>
          <a:prstGeom prst="rect">
            <a:avLst/>
          </a:prstGeom>
        </p:spPr>
      </p:pic>
      <p:sp>
        <p:nvSpPr>
          <p:cNvPr id="39" name="Rectangle 1"/>
          <p:cNvSpPr/>
          <p:nvPr/>
        </p:nvSpPr>
        <p:spPr>
          <a:xfrm>
            <a:off x="480447" y="1064982"/>
            <a:ext cx="7761680" cy="4575949"/>
          </a:xfrm>
          <a:prstGeom prst="rect">
            <a:avLst/>
          </a:prstGeom>
          <a:solidFill>
            <a:schemeClr val="tx2">
              <a:lumMod val="75000"/>
              <a:alpha val="74902"/>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p:cNvSpPr txBox="1"/>
          <p:nvPr/>
        </p:nvSpPr>
        <p:spPr>
          <a:xfrm>
            <a:off x="1878810" y="1339027"/>
            <a:ext cx="5834600" cy="4524315"/>
          </a:xfrm>
          <a:prstGeom prst="rect">
            <a:avLst/>
          </a:prstGeom>
          <a:noFill/>
        </p:spPr>
        <p:txBody>
          <a:bodyPr wrap="square" rtlCol="0">
            <a:spAutoFit/>
          </a:bodyPr>
          <a:lstStyle/>
          <a:p>
            <a:r>
              <a:rPr lang="ru-RU" dirty="0" smtClean="0">
                <a:solidFill>
                  <a:schemeClr val="bg1"/>
                </a:solidFill>
              </a:rPr>
              <a:t>7</a:t>
            </a:r>
            <a:r>
              <a:rPr lang="en-US" dirty="0" err="1" smtClean="0">
                <a:solidFill>
                  <a:schemeClr val="bg1"/>
                </a:solidFill>
              </a:rPr>
              <a:t>th</a:t>
            </a:r>
            <a:r>
              <a:rPr lang="ru-RU" dirty="0" smtClean="0">
                <a:solidFill>
                  <a:schemeClr val="bg1"/>
                </a:solidFill>
              </a:rPr>
              <a:t> </a:t>
            </a:r>
            <a:r>
              <a:rPr lang="en-US" dirty="0" smtClean="0">
                <a:solidFill>
                  <a:schemeClr val="bg1"/>
                </a:solidFill>
              </a:rPr>
              <a:t>Kazakhstan International Exhibition “Nuclear Energy and Industry”</a:t>
            </a:r>
          </a:p>
          <a:p>
            <a:endParaRPr lang="ru-RU" sz="1600" dirty="0" smtClean="0">
              <a:solidFill>
                <a:schemeClr val="bg1"/>
              </a:solidFill>
            </a:endParaRPr>
          </a:p>
          <a:p>
            <a:r>
              <a:rPr lang="ru-RU" dirty="0" smtClean="0">
                <a:solidFill>
                  <a:schemeClr val="bg1"/>
                </a:solidFill>
              </a:rPr>
              <a:t>6</a:t>
            </a:r>
            <a:r>
              <a:rPr lang="en-US" dirty="0" err="1" smtClean="0">
                <a:solidFill>
                  <a:schemeClr val="bg1"/>
                </a:solidFill>
              </a:rPr>
              <a:t>th</a:t>
            </a:r>
            <a:r>
              <a:rPr lang="ru-RU" dirty="0" smtClean="0">
                <a:solidFill>
                  <a:schemeClr val="bg1"/>
                </a:solidFill>
              </a:rPr>
              <a:t> </a:t>
            </a:r>
            <a:r>
              <a:rPr lang="en-US" dirty="0" smtClean="0">
                <a:solidFill>
                  <a:schemeClr val="bg1"/>
                </a:solidFill>
              </a:rPr>
              <a:t>Kazakhstan International Exhibition “Energy, Electrical Equipment and Power Engineering”</a:t>
            </a:r>
            <a:endParaRPr lang="ru-RU" dirty="0" smtClean="0">
              <a:solidFill>
                <a:schemeClr val="bg1"/>
              </a:solidFill>
            </a:endParaRPr>
          </a:p>
          <a:p>
            <a:endParaRPr lang="ru-RU" dirty="0">
              <a:solidFill>
                <a:schemeClr val="bg1"/>
              </a:solidFill>
            </a:endParaRPr>
          </a:p>
          <a:p>
            <a:r>
              <a:rPr lang="ru-RU" dirty="0" smtClean="0">
                <a:solidFill>
                  <a:schemeClr val="bg1"/>
                </a:solidFill>
              </a:rPr>
              <a:t>4</a:t>
            </a:r>
            <a:r>
              <a:rPr lang="en-US" dirty="0" err="1" smtClean="0">
                <a:solidFill>
                  <a:schemeClr val="bg1"/>
                </a:solidFill>
              </a:rPr>
              <a:t>th</a:t>
            </a:r>
            <a:r>
              <a:rPr lang="ru-RU" dirty="0" smtClean="0">
                <a:solidFill>
                  <a:schemeClr val="bg1"/>
                </a:solidFill>
              </a:rPr>
              <a:t> </a:t>
            </a:r>
            <a:r>
              <a:rPr lang="en-US" dirty="0" smtClean="0">
                <a:solidFill>
                  <a:schemeClr val="bg1"/>
                </a:solidFill>
              </a:rPr>
              <a:t>Kazakhstan International Exhibition “Machine Building, Machine-Tool Building and Automation”</a:t>
            </a:r>
            <a:endParaRPr lang="ru-RU" dirty="0" smtClean="0">
              <a:solidFill>
                <a:schemeClr val="bg1"/>
              </a:solidFill>
            </a:endParaRPr>
          </a:p>
          <a:p>
            <a:endParaRPr lang="ru-RU" dirty="0" smtClean="0">
              <a:solidFill>
                <a:schemeClr val="bg1"/>
              </a:solidFill>
            </a:endParaRPr>
          </a:p>
          <a:p>
            <a:r>
              <a:rPr lang="ru-RU" dirty="0" smtClean="0">
                <a:solidFill>
                  <a:schemeClr val="bg1"/>
                </a:solidFill>
              </a:rPr>
              <a:t>2</a:t>
            </a:r>
            <a:r>
              <a:rPr lang="en-US" dirty="0" err="1" smtClean="0">
                <a:solidFill>
                  <a:schemeClr val="bg1"/>
                </a:solidFill>
              </a:rPr>
              <a:t>nd</a:t>
            </a:r>
            <a:r>
              <a:rPr lang="ru-RU" dirty="0" smtClean="0">
                <a:solidFill>
                  <a:schemeClr val="bg1"/>
                </a:solidFill>
              </a:rPr>
              <a:t> </a:t>
            </a:r>
            <a:r>
              <a:rPr lang="en-US" dirty="0" smtClean="0">
                <a:solidFill>
                  <a:schemeClr val="bg1"/>
                </a:solidFill>
              </a:rPr>
              <a:t>Kazakhstan International Exhibition “Non-Destructive Testing and Technical Diagnostics”</a:t>
            </a:r>
            <a:endParaRPr lang="ru-RU" dirty="0">
              <a:solidFill>
                <a:schemeClr val="bg1"/>
              </a:solidFill>
            </a:endParaRPr>
          </a:p>
          <a:p>
            <a:endParaRPr lang="ru-RU" sz="1600" dirty="0" smtClean="0">
              <a:solidFill>
                <a:schemeClr val="bg1"/>
              </a:solidFill>
            </a:endParaRPr>
          </a:p>
          <a:p>
            <a:r>
              <a:rPr lang="en-US" sz="1600" dirty="0" smtClean="0">
                <a:solidFill>
                  <a:schemeClr val="bg1"/>
                </a:solidFill>
              </a:rPr>
              <a:t>Astana</a:t>
            </a:r>
            <a:r>
              <a:rPr lang="ru-RU" sz="1600" dirty="0" smtClean="0">
                <a:solidFill>
                  <a:schemeClr val="bg1"/>
                </a:solidFill>
              </a:rPr>
              <a:t>, </a:t>
            </a:r>
            <a:r>
              <a:rPr lang="en-US" sz="1600" dirty="0" smtClean="0">
                <a:solidFill>
                  <a:schemeClr val="bg1"/>
                </a:solidFill>
              </a:rPr>
              <a:t>Kazakhstan</a:t>
            </a:r>
            <a:endParaRPr lang="ru-RU" sz="1600" dirty="0" smtClean="0">
              <a:solidFill>
                <a:schemeClr val="bg1"/>
              </a:solidFill>
            </a:endParaRPr>
          </a:p>
          <a:p>
            <a:endParaRPr lang="ru-RU" sz="1600" dirty="0" smtClean="0">
              <a:solidFill>
                <a:schemeClr val="bg1"/>
              </a:solidFill>
            </a:endParaRPr>
          </a:p>
          <a:p>
            <a:r>
              <a:rPr lang="en-US" sz="1600" b="1" dirty="0" smtClean="0">
                <a:solidFill>
                  <a:schemeClr val="bg1"/>
                </a:solidFill>
              </a:rPr>
              <a:t>Post Show Report </a:t>
            </a:r>
            <a:r>
              <a:rPr lang="ru-RU" sz="1600" b="1" dirty="0" smtClean="0">
                <a:solidFill>
                  <a:schemeClr val="bg1"/>
                </a:solidFill>
              </a:rPr>
              <a:t>2016</a:t>
            </a:r>
            <a:endParaRPr lang="en-GB" sz="1600" b="1" dirty="0" smtClean="0">
              <a:solidFill>
                <a:schemeClr val="bg1"/>
              </a:solidFill>
            </a:endParaRPr>
          </a:p>
          <a:p>
            <a:endParaRPr lang="en-GB" sz="1400" u="sng" dirty="0">
              <a:solidFill>
                <a:schemeClr val="bg1"/>
              </a:solidFill>
            </a:endParaRPr>
          </a:p>
          <a:p>
            <a:endParaRPr lang="en-GB" sz="1400" u="sng" dirty="0" smtClean="0">
              <a:solidFill>
                <a:schemeClr val="bg1"/>
              </a:solidFill>
            </a:endParaRPr>
          </a:p>
        </p:txBody>
      </p:sp>
      <p:sp>
        <p:nvSpPr>
          <p:cNvPr id="41" name="Rectangle 7"/>
          <p:cNvSpPr/>
          <p:nvPr/>
        </p:nvSpPr>
        <p:spPr>
          <a:xfrm>
            <a:off x="480447" y="6198576"/>
            <a:ext cx="9154226" cy="66716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Rectangle 13"/>
          <p:cNvSpPr/>
          <p:nvPr/>
        </p:nvSpPr>
        <p:spPr>
          <a:xfrm>
            <a:off x="7014458" y="6485282"/>
            <a:ext cx="2598660" cy="276999"/>
          </a:xfrm>
          <a:prstGeom prst="rect">
            <a:avLst/>
          </a:prstGeom>
        </p:spPr>
        <p:txBody>
          <a:bodyPr wrap="none">
            <a:spAutoFit/>
          </a:bodyPr>
          <a:lstStyle/>
          <a:p>
            <a:pPr algn="r"/>
            <a:r>
              <a:rPr lang="en-GB" sz="1200" b="1" dirty="0" smtClean="0">
                <a:solidFill>
                  <a:schemeClr val="accent1">
                    <a:lumMod val="50000"/>
                  </a:schemeClr>
                </a:solidFill>
              </a:rPr>
              <a:t>www</a:t>
            </a:r>
            <a:r>
              <a:rPr lang="en-GB" sz="1200" b="1" dirty="0">
                <a:solidFill>
                  <a:schemeClr val="accent1">
                    <a:lumMod val="50000"/>
                  </a:schemeClr>
                </a:solidFill>
              </a:rPr>
              <a:t>. </a:t>
            </a:r>
            <a:r>
              <a:rPr lang="en-GB" sz="1200" b="1" dirty="0" smtClean="0">
                <a:solidFill>
                  <a:schemeClr val="accent1">
                    <a:lumMod val="50000"/>
                  </a:schemeClr>
                </a:solidFill>
              </a:rPr>
              <a:t>machexpo.kz</a:t>
            </a:r>
            <a:r>
              <a:rPr lang="ru-RU" sz="1200" b="1" dirty="0" smtClean="0">
                <a:solidFill>
                  <a:schemeClr val="accent1">
                    <a:lumMod val="50000"/>
                  </a:schemeClr>
                </a:solidFill>
              </a:rPr>
              <a:t>, </a:t>
            </a:r>
            <a:r>
              <a:rPr lang="en-US" sz="1200" b="1" dirty="0" smtClean="0">
                <a:solidFill>
                  <a:schemeClr val="accent1">
                    <a:lumMod val="50000"/>
                  </a:schemeClr>
                </a:solidFill>
              </a:rPr>
              <a:t>www.ndtexpo.kz</a:t>
            </a:r>
            <a:endParaRPr lang="en-GB" sz="1200" b="1" dirty="0">
              <a:solidFill>
                <a:schemeClr val="accent1">
                  <a:lumMod val="50000"/>
                </a:schemeClr>
              </a:solidFill>
            </a:endParaRPr>
          </a:p>
        </p:txBody>
      </p:sp>
      <p:sp>
        <p:nvSpPr>
          <p:cNvPr id="43" name="TextBox 42"/>
          <p:cNvSpPr txBox="1"/>
          <p:nvPr/>
        </p:nvSpPr>
        <p:spPr>
          <a:xfrm>
            <a:off x="6576646" y="6262871"/>
            <a:ext cx="3036472" cy="430887"/>
          </a:xfrm>
          <a:prstGeom prst="rect">
            <a:avLst/>
          </a:prstGeom>
          <a:noFill/>
        </p:spPr>
        <p:txBody>
          <a:bodyPr wrap="none" rtlCol="0">
            <a:spAutoFit/>
          </a:bodyPr>
          <a:lstStyle/>
          <a:p>
            <a:pPr algn="r"/>
            <a:r>
              <a:rPr lang="en-GB" sz="1100" dirty="0">
                <a:solidFill>
                  <a:srgbClr val="5C666F"/>
                </a:solidFill>
              </a:rPr>
              <a:t>Next Event: </a:t>
            </a:r>
            <a:r>
              <a:rPr lang="ru-RU" sz="1100" dirty="0" smtClean="0">
                <a:solidFill>
                  <a:srgbClr val="5C666F"/>
                </a:solidFill>
              </a:rPr>
              <a:t>26-27 </a:t>
            </a:r>
            <a:r>
              <a:rPr lang="en-US" sz="1100" dirty="0">
                <a:solidFill>
                  <a:srgbClr val="5C666F"/>
                </a:solidFill>
              </a:rPr>
              <a:t> April </a:t>
            </a:r>
            <a:r>
              <a:rPr lang="en-GB" sz="1100" dirty="0" smtClean="0">
                <a:solidFill>
                  <a:srgbClr val="5C666F"/>
                </a:solidFill>
              </a:rPr>
              <a:t>2017, </a:t>
            </a:r>
            <a:r>
              <a:rPr lang="en-US" sz="1100" dirty="0" smtClean="0">
                <a:solidFill>
                  <a:srgbClr val="5C666F"/>
                </a:solidFill>
              </a:rPr>
              <a:t>Astana, </a:t>
            </a:r>
            <a:r>
              <a:rPr lang="en-US" sz="1100" dirty="0">
                <a:solidFill>
                  <a:srgbClr val="5C666F"/>
                </a:solidFill>
              </a:rPr>
              <a:t>Kazakhstan</a:t>
            </a:r>
            <a:endParaRPr lang="en-GB" sz="1100" dirty="0">
              <a:solidFill>
                <a:srgbClr val="5C666F"/>
              </a:solidFill>
            </a:endParaRPr>
          </a:p>
          <a:p>
            <a:pPr algn="r"/>
            <a:endParaRPr lang="en-GB" sz="1100" dirty="0" smtClean="0">
              <a:solidFill>
                <a:srgbClr val="5C666F"/>
              </a:solidFill>
            </a:endParaRPr>
          </a:p>
        </p:txBody>
      </p:sp>
      <p:pic>
        <p:nvPicPr>
          <p:cNvPr id="44" name="Рисунок 43" descr="Iteca.jpg"/>
          <p:cNvPicPr>
            <a:picLocks noChangeAspect="1"/>
          </p:cNvPicPr>
          <p:nvPr/>
        </p:nvPicPr>
        <p:blipFill>
          <a:blip r:embed="rId4" cstate="print"/>
          <a:stretch>
            <a:fillRect/>
          </a:stretch>
        </p:blipFill>
        <p:spPr>
          <a:xfrm>
            <a:off x="9014113" y="-11875"/>
            <a:ext cx="754247" cy="439416"/>
          </a:xfrm>
          <a:prstGeom prst="rect">
            <a:avLst/>
          </a:prstGeom>
        </p:spPr>
      </p:pic>
      <p:pic>
        <p:nvPicPr>
          <p:cNvPr id="45" name="Рисунок 4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122615" y="3898750"/>
            <a:ext cx="689336" cy="460173"/>
          </a:xfrm>
          <a:prstGeom prst="rect">
            <a:avLst/>
          </a:prstGeom>
        </p:spPr>
      </p:pic>
      <p:pic>
        <p:nvPicPr>
          <p:cNvPr id="46" name="Рисунок 45"/>
          <p:cNvPicPr>
            <a:picLocks noChangeAspect="1"/>
          </p:cNvPicPr>
          <p:nvPr/>
        </p:nvPicPr>
        <p:blipFill rotWithShape="1">
          <a:blip r:embed="rId6" cstate="print">
            <a:extLst>
              <a:ext uri="{28A0092B-C50C-407E-A947-70E740481C1C}">
                <a14:useLocalDpi xmlns:a14="http://schemas.microsoft.com/office/drawing/2010/main" xmlns="" val="0"/>
              </a:ext>
            </a:extLst>
          </a:blip>
          <a:srcRect l="1357" t="1275" r="1797" b="1989"/>
          <a:stretch/>
        </p:blipFill>
        <p:spPr>
          <a:xfrm>
            <a:off x="1130929" y="1348650"/>
            <a:ext cx="678365" cy="662272"/>
          </a:xfrm>
          <a:prstGeom prst="rect">
            <a:avLst/>
          </a:prstGeom>
        </p:spPr>
      </p:pic>
      <p:pic>
        <p:nvPicPr>
          <p:cNvPr id="47" name="Рисунок 46"/>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122615" y="3004271"/>
            <a:ext cx="686679" cy="672068"/>
          </a:xfrm>
          <a:prstGeom prst="rect">
            <a:avLst/>
          </a:prstGeom>
        </p:spPr>
      </p:pic>
      <p:pic>
        <p:nvPicPr>
          <p:cNvPr id="48" name="Рисунок 47"/>
          <p:cNvPicPr>
            <a:picLocks noChangeAspect="1"/>
          </p:cNvPicPr>
          <p:nvPr/>
        </p:nvPicPr>
        <p:blipFill rotWithShape="1">
          <a:blip r:embed="rId8" cstate="print">
            <a:extLst>
              <a:ext uri="{28A0092B-C50C-407E-A947-70E740481C1C}">
                <a14:useLocalDpi xmlns:a14="http://schemas.microsoft.com/office/drawing/2010/main" xmlns="" val="0"/>
              </a:ext>
            </a:extLst>
          </a:blip>
          <a:srcRect l="1602" t="1778" r="1920" b="2024"/>
          <a:stretch/>
        </p:blipFill>
        <p:spPr>
          <a:xfrm>
            <a:off x="1130929" y="2178539"/>
            <a:ext cx="678365" cy="658115"/>
          </a:xfrm>
          <a:prstGeom prst="rect">
            <a:avLst/>
          </a:prstGeom>
        </p:spPr>
      </p:pic>
    </p:spTree>
    <p:extLst>
      <p:ext uri="{BB962C8B-B14F-4D97-AF65-F5344CB8AC3E}">
        <p14:creationId xmlns:p14="http://schemas.microsoft.com/office/powerpoint/2010/main" xmlns="" val="22334873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7746"/>
            <a:ext cx="9906000" cy="686574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1543266" y="715548"/>
            <a:ext cx="8091407" cy="5265334"/>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p:nvSpPr>
        <p:spPr>
          <a:xfrm>
            <a:off x="480447" y="6198576"/>
            <a:ext cx="9154226" cy="66716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reeform 9"/>
          <p:cNvSpPr/>
          <p:nvPr/>
        </p:nvSpPr>
        <p:spPr>
          <a:xfrm>
            <a:off x="1189601" y="6560671"/>
            <a:ext cx="1157945" cy="289085"/>
          </a:xfrm>
          <a:custGeom>
            <a:avLst/>
            <a:gdLst>
              <a:gd name="connsiteX0" fmla="*/ 1433648 w 1433648"/>
              <a:gd name="connsiteY0" fmla="*/ 424543 h 424543"/>
              <a:gd name="connsiteX1" fmla="*/ 1378131 w 1433648"/>
              <a:gd name="connsiteY1" fmla="*/ 78377 h 424543"/>
              <a:gd name="connsiteX2" fmla="*/ 692331 w 1433648"/>
              <a:gd name="connsiteY2" fmla="*/ 35923 h 424543"/>
              <a:gd name="connsiteX3" fmla="*/ 277586 w 1433648"/>
              <a:gd name="connsiteY3" fmla="*/ 0 h 424543"/>
              <a:gd name="connsiteX4" fmla="*/ 0 w 1433648"/>
              <a:gd name="connsiteY4" fmla="*/ 3266 h 424543"/>
              <a:gd name="connsiteX5" fmla="*/ 6531 w 1433648"/>
              <a:gd name="connsiteY5" fmla="*/ 359229 h 424543"/>
              <a:gd name="connsiteX6" fmla="*/ 676003 w 1433648"/>
              <a:gd name="connsiteY6" fmla="*/ 421277 h 424543"/>
              <a:gd name="connsiteX7" fmla="*/ 1433648 w 1433648"/>
              <a:gd name="connsiteY7" fmla="*/ 424543 h 424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3648" h="424543">
                <a:moveTo>
                  <a:pt x="1433648" y="424543"/>
                </a:moveTo>
                <a:lnTo>
                  <a:pt x="1378131" y="78377"/>
                </a:lnTo>
                <a:lnTo>
                  <a:pt x="692331" y="35923"/>
                </a:lnTo>
                <a:lnTo>
                  <a:pt x="277586" y="0"/>
                </a:lnTo>
                <a:lnTo>
                  <a:pt x="0" y="3266"/>
                </a:lnTo>
                <a:lnTo>
                  <a:pt x="6531" y="359229"/>
                </a:lnTo>
                <a:lnTo>
                  <a:pt x="676003" y="421277"/>
                </a:lnTo>
                <a:lnTo>
                  <a:pt x="1433648" y="42454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Rectangle 88"/>
          <p:cNvSpPr/>
          <p:nvPr/>
        </p:nvSpPr>
        <p:spPr>
          <a:xfrm>
            <a:off x="476050" y="2265348"/>
            <a:ext cx="2487183" cy="979133"/>
          </a:xfrm>
          <a:prstGeom prst="rect">
            <a:avLst/>
          </a:prstGeom>
          <a:solidFill>
            <a:schemeClr val="tx2">
              <a:lumMod val="75000"/>
              <a:alpha val="74902"/>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a:tabLst>
                <a:tab pos="2246313" algn="r"/>
              </a:tabLst>
            </a:pPr>
            <a:r>
              <a:rPr lang="en-US" sz="1100" dirty="0" smtClean="0">
                <a:solidFill>
                  <a:schemeClr val="lt1"/>
                </a:solidFill>
              </a:rPr>
              <a:t>Dates</a:t>
            </a:r>
            <a:r>
              <a:rPr lang="en-GB" sz="1100" dirty="0" smtClean="0">
                <a:solidFill>
                  <a:schemeClr val="lt1"/>
                </a:solidFill>
              </a:rPr>
              <a:t>: April 27</a:t>
            </a:r>
            <a:r>
              <a:rPr lang="ru-RU" sz="1100" dirty="0" smtClean="0">
                <a:solidFill>
                  <a:schemeClr val="lt1"/>
                </a:solidFill>
              </a:rPr>
              <a:t>-</a:t>
            </a:r>
            <a:r>
              <a:rPr lang="en-US" sz="1100" dirty="0" smtClean="0">
                <a:solidFill>
                  <a:schemeClr val="lt1"/>
                </a:solidFill>
              </a:rPr>
              <a:t>28</a:t>
            </a:r>
            <a:r>
              <a:rPr lang="en-US" sz="1100" dirty="0" smtClean="0"/>
              <a:t>,</a:t>
            </a:r>
            <a:r>
              <a:rPr lang="ru-RU" sz="1100" dirty="0" smtClean="0">
                <a:solidFill>
                  <a:schemeClr val="lt1"/>
                </a:solidFill>
              </a:rPr>
              <a:t> </a:t>
            </a:r>
            <a:r>
              <a:rPr lang="en-GB" sz="1100" dirty="0" smtClean="0">
                <a:solidFill>
                  <a:schemeClr val="lt1"/>
                </a:solidFill>
              </a:rPr>
              <a:t>2016</a:t>
            </a:r>
          </a:p>
          <a:p>
            <a:pPr marL="174625">
              <a:tabLst>
                <a:tab pos="2246313" algn="r"/>
              </a:tabLst>
            </a:pPr>
            <a:r>
              <a:rPr lang="en-US" sz="1100" dirty="0" smtClean="0"/>
              <a:t>Venue</a:t>
            </a:r>
            <a:r>
              <a:rPr lang="ru-RU" sz="1100" dirty="0" smtClean="0"/>
              <a:t>: </a:t>
            </a:r>
            <a:r>
              <a:rPr lang="en-US" sz="1100" dirty="0" smtClean="0"/>
              <a:t>“</a:t>
            </a:r>
            <a:r>
              <a:rPr lang="en-US" sz="1100" dirty="0" err="1" smtClean="0"/>
              <a:t>Korme</a:t>
            </a:r>
            <a:r>
              <a:rPr lang="en-US" sz="1100" dirty="0" smtClean="0"/>
              <a:t>” EC, Astana, Kazakhstan </a:t>
            </a:r>
            <a:endParaRPr lang="ru-RU" sz="1100" dirty="0" smtClean="0"/>
          </a:p>
          <a:p>
            <a:pPr marL="174625">
              <a:tabLst>
                <a:tab pos="2246313" algn="r"/>
              </a:tabLst>
            </a:pPr>
            <a:r>
              <a:rPr lang="en-US" sz="1100" dirty="0" smtClean="0">
                <a:solidFill>
                  <a:schemeClr val="lt1"/>
                </a:solidFill>
              </a:rPr>
              <a:t>Frequency</a:t>
            </a:r>
            <a:r>
              <a:rPr lang="en-GB" sz="1100" dirty="0" smtClean="0">
                <a:solidFill>
                  <a:schemeClr val="lt1"/>
                </a:solidFill>
              </a:rPr>
              <a:t>:</a:t>
            </a:r>
            <a:r>
              <a:rPr lang="ru-RU" sz="1100" dirty="0" smtClean="0"/>
              <a:t> </a:t>
            </a:r>
            <a:r>
              <a:rPr lang="en-US" sz="1100" dirty="0" smtClean="0"/>
              <a:t>Annually</a:t>
            </a:r>
            <a:endParaRPr lang="en-GB" sz="1100" dirty="0">
              <a:solidFill>
                <a:schemeClr val="lt1"/>
              </a:solidFill>
            </a:endParaRPr>
          </a:p>
        </p:txBody>
      </p:sp>
      <p:pic>
        <p:nvPicPr>
          <p:cNvPr id="24" name="Рисунок 2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17098" y="6216013"/>
            <a:ext cx="926793" cy="618690"/>
          </a:xfrm>
          <a:prstGeom prst="rect">
            <a:avLst/>
          </a:prstGeom>
        </p:spPr>
      </p:pic>
      <p:pic>
        <p:nvPicPr>
          <p:cNvPr id="25" name="Рисунок 2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54927" y="6216062"/>
            <a:ext cx="632963" cy="618642"/>
          </a:xfrm>
          <a:prstGeom prst="rect">
            <a:avLst/>
          </a:prstGeom>
        </p:spPr>
      </p:pic>
      <p:pic>
        <p:nvPicPr>
          <p:cNvPr id="26" name="Рисунок 2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948000" y="6216062"/>
            <a:ext cx="632090" cy="618641"/>
          </a:xfrm>
          <a:prstGeom prst="rect">
            <a:avLst/>
          </a:prstGeom>
        </p:spPr>
      </p:pic>
      <p:pic>
        <p:nvPicPr>
          <p:cNvPr id="27" name="Рисунок 26"/>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240887" y="6207165"/>
            <a:ext cx="654115" cy="636436"/>
          </a:xfrm>
          <a:prstGeom prst="rect">
            <a:avLst/>
          </a:prstGeom>
        </p:spPr>
      </p:pic>
      <p:pic>
        <p:nvPicPr>
          <p:cNvPr id="3" name="Рисунок 2"/>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61340" y="3348215"/>
            <a:ext cx="2487709" cy="1660769"/>
          </a:xfrm>
          <a:prstGeom prst="rect">
            <a:avLst/>
          </a:prstGeom>
        </p:spPr>
      </p:pic>
      <p:sp>
        <p:nvSpPr>
          <p:cNvPr id="4" name="TextBox 3"/>
          <p:cNvSpPr txBox="1"/>
          <p:nvPr/>
        </p:nvSpPr>
        <p:spPr>
          <a:xfrm>
            <a:off x="2988436" y="1144931"/>
            <a:ext cx="6554179" cy="4185761"/>
          </a:xfrm>
          <a:prstGeom prst="rect">
            <a:avLst/>
          </a:prstGeom>
          <a:noFill/>
        </p:spPr>
        <p:txBody>
          <a:bodyPr wrap="square" rtlCol="0">
            <a:spAutoFit/>
          </a:bodyPr>
          <a:lstStyle/>
          <a:p>
            <a:r>
              <a:rPr lang="en-US" sz="1400" b="1" dirty="0" smtClean="0">
                <a:solidFill>
                  <a:schemeClr val="bg1">
                    <a:lumMod val="50000"/>
                  </a:schemeClr>
                </a:solidFill>
              </a:rPr>
              <a:t>The industrial exhibitions were held in the capital of Kazakhstan</a:t>
            </a:r>
            <a:endParaRPr lang="ru-RU" sz="1400" b="1" dirty="0">
              <a:solidFill>
                <a:schemeClr val="bg1">
                  <a:lumMod val="50000"/>
                </a:schemeClr>
              </a:solidFill>
            </a:endParaRPr>
          </a:p>
          <a:p>
            <a:endParaRPr lang="ru-RU" sz="2000" dirty="0"/>
          </a:p>
          <a:p>
            <a:pPr algn="just"/>
            <a:r>
              <a:rPr lang="en-US" sz="1200" dirty="0" smtClean="0">
                <a:solidFill>
                  <a:schemeClr val="bg1">
                    <a:lumMod val="50000"/>
                  </a:schemeClr>
                </a:solidFill>
              </a:rPr>
              <a:t>T</a:t>
            </a:r>
            <a:r>
              <a:rPr lang="en-US" sz="1200" dirty="0" smtClean="0">
                <a:solidFill>
                  <a:schemeClr val="bg1">
                    <a:lumMod val="50000"/>
                  </a:schemeClr>
                </a:solidFill>
              </a:rPr>
              <a:t>he </a:t>
            </a:r>
            <a:r>
              <a:rPr lang="en-US" sz="1200" dirty="0" smtClean="0">
                <a:solidFill>
                  <a:schemeClr val="bg1">
                    <a:lumMod val="50000"/>
                  </a:schemeClr>
                </a:solidFill>
              </a:rPr>
              <a:t>official opening  ceremony of the exhibitions was attended by</a:t>
            </a:r>
            <a:r>
              <a:rPr lang="ru-RU" sz="1200" dirty="0" smtClean="0">
                <a:solidFill>
                  <a:schemeClr val="bg1">
                    <a:lumMod val="50000"/>
                  </a:schemeClr>
                </a:solidFill>
              </a:rPr>
              <a:t>: </a:t>
            </a:r>
            <a:r>
              <a:rPr lang="en-US" sz="1200" dirty="0" smtClean="0">
                <a:solidFill>
                  <a:schemeClr val="bg1">
                    <a:lumMod val="50000"/>
                  </a:schemeClr>
                </a:solidFill>
              </a:rPr>
              <a:t>the Deputy Chairman of the </a:t>
            </a:r>
            <a:r>
              <a:rPr lang="ru-RU" sz="1200" dirty="0" smtClean="0">
                <a:solidFill>
                  <a:schemeClr val="bg1">
                    <a:lumMod val="50000"/>
                  </a:schemeClr>
                </a:solidFill>
              </a:rPr>
              <a:t> </a:t>
            </a:r>
            <a:r>
              <a:rPr lang="en-US" sz="1200" dirty="0" smtClean="0">
                <a:solidFill>
                  <a:schemeClr val="bg1">
                    <a:lumMod val="50000"/>
                  </a:schemeClr>
                </a:solidFill>
              </a:rPr>
              <a:t>Committee of Nuclear and Energy Supervision and Control of the Ministry of Energy of the Republic of Kazakhstan E.A. </a:t>
            </a:r>
            <a:r>
              <a:rPr lang="en-US" sz="1200" dirty="0" err="1" smtClean="0">
                <a:solidFill>
                  <a:schemeClr val="bg1">
                    <a:lumMod val="50000"/>
                  </a:schemeClr>
                </a:solidFill>
              </a:rPr>
              <a:t>Karentayev</a:t>
            </a:r>
            <a:r>
              <a:rPr lang="ru-RU" sz="1200" dirty="0" smtClean="0">
                <a:solidFill>
                  <a:schemeClr val="bg1">
                    <a:lumMod val="50000"/>
                  </a:schemeClr>
                </a:solidFill>
              </a:rPr>
              <a:t>, </a:t>
            </a:r>
            <a:r>
              <a:rPr lang="en-US" sz="1200" dirty="0" smtClean="0">
                <a:solidFill>
                  <a:schemeClr val="bg1">
                    <a:lumMod val="50000"/>
                  </a:schemeClr>
                </a:solidFill>
              </a:rPr>
              <a:t>the Director of the Department of “Green Economy” of the Ministry of Energy of the Republic of Kazakhstan B.D. </a:t>
            </a:r>
            <a:r>
              <a:rPr lang="en-US" sz="1200" dirty="0" err="1" smtClean="0">
                <a:solidFill>
                  <a:schemeClr val="bg1">
                    <a:lumMod val="50000"/>
                  </a:schemeClr>
                </a:solidFill>
              </a:rPr>
              <a:t>Kerey</a:t>
            </a:r>
            <a:r>
              <a:rPr lang="ru-RU" sz="1200" dirty="0" smtClean="0">
                <a:solidFill>
                  <a:schemeClr val="bg1">
                    <a:lumMod val="50000"/>
                  </a:schemeClr>
                </a:solidFill>
              </a:rPr>
              <a:t>, </a:t>
            </a:r>
            <a:r>
              <a:rPr lang="en-US" sz="1200" dirty="0" smtClean="0">
                <a:solidFill>
                  <a:schemeClr val="bg1">
                    <a:lumMod val="50000"/>
                  </a:schemeClr>
                </a:solidFill>
              </a:rPr>
              <a:t>the Director of the Department of Waste Management of the Ministry of Energy of the Republic of Kazakhstan  </a:t>
            </a:r>
            <a:r>
              <a:rPr lang="en-US" sz="1200" dirty="0" err="1" smtClean="0">
                <a:solidFill>
                  <a:schemeClr val="bg1">
                    <a:lumMod val="50000"/>
                  </a:schemeClr>
                </a:solidFill>
              </a:rPr>
              <a:t>Zh.I</a:t>
            </a:r>
            <a:r>
              <a:rPr lang="en-US" sz="1200" dirty="0" smtClean="0">
                <a:solidFill>
                  <a:schemeClr val="bg1">
                    <a:lumMod val="50000"/>
                  </a:schemeClr>
                </a:solidFill>
              </a:rPr>
              <a:t>. </a:t>
            </a:r>
            <a:r>
              <a:rPr lang="en-US" sz="1200" dirty="0" err="1" smtClean="0">
                <a:solidFill>
                  <a:schemeClr val="bg1">
                    <a:lumMod val="50000"/>
                  </a:schemeClr>
                </a:solidFill>
              </a:rPr>
              <a:t>Nurbekov</a:t>
            </a:r>
            <a:r>
              <a:rPr lang="ru-RU" sz="1200" dirty="0" smtClean="0">
                <a:solidFill>
                  <a:schemeClr val="bg1">
                    <a:lumMod val="50000"/>
                  </a:schemeClr>
                </a:solidFill>
              </a:rPr>
              <a:t>, </a:t>
            </a:r>
            <a:r>
              <a:rPr lang="en-US" sz="1200" dirty="0" smtClean="0">
                <a:solidFill>
                  <a:schemeClr val="bg1">
                    <a:lumMod val="50000"/>
                  </a:schemeClr>
                </a:solidFill>
              </a:rPr>
              <a:t>the Chairman of Kazakhstan Electricity Association Sh. A. </a:t>
            </a:r>
            <a:r>
              <a:rPr lang="en-US" sz="1200" dirty="0" err="1" smtClean="0">
                <a:solidFill>
                  <a:schemeClr val="bg1">
                    <a:lumMod val="50000"/>
                  </a:schemeClr>
                </a:solidFill>
              </a:rPr>
              <a:t>Urazalinov</a:t>
            </a:r>
            <a:r>
              <a:rPr lang="ru-RU" sz="1200" dirty="0" smtClean="0">
                <a:solidFill>
                  <a:schemeClr val="bg1">
                    <a:lumMod val="50000"/>
                  </a:schemeClr>
                </a:solidFill>
              </a:rPr>
              <a:t>, </a:t>
            </a:r>
            <a:r>
              <a:rPr lang="en-US" sz="1200" dirty="0" smtClean="0">
                <a:solidFill>
                  <a:schemeClr val="bg1">
                    <a:lumMod val="50000"/>
                  </a:schemeClr>
                </a:solidFill>
              </a:rPr>
              <a:t>the General Director of “</a:t>
            </a:r>
            <a:r>
              <a:rPr lang="en-US" sz="1200" dirty="0" err="1" smtClean="0">
                <a:solidFill>
                  <a:schemeClr val="bg1">
                    <a:lumMod val="50000"/>
                  </a:schemeClr>
                </a:solidFill>
              </a:rPr>
              <a:t>Rosatom</a:t>
            </a:r>
            <a:r>
              <a:rPr lang="en-US" sz="1200" dirty="0" smtClean="0">
                <a:solidFill>
                  <a:schemeClr val="bg1">
                    <a:lumMod val="50000"/>
                  </a:schemeClr>
                </a:solidFill>
              </a:rPr>
              <a:t> – Central Asia” S.S. </a:t>
            </a:r>
            <a:r>
              <a:rPr lang="en-US" sz="1200" dirty="0" err="1" smtClean="0">
                <a:solidFill>
                  <a:schemeClr val="bg1">
                    <a:lumMod val="50000"/>
                  </a:schemeClr>
                </a:solidFill>
              </a:rPr>
              <a:t>Gromov</a:t>
            </a:r>
            <a:r>
              <a:rPr lang="ru-RU" sz="1200" dirty="0" smtClean="0">
                <a:solidFill>
                  <a:schemeClr val="bg1">
                    <a:lumMod val="50000"/>
                  </a:schemeClr>
                </a:solidFill>
              </a:rPr>
              <a:t>, </a:t>
            </a:r>
            <a:r>
              <a:rPr lang="en-US" sz="1200" dirty="0" smtClean="0">
                <a:solidFill>
                  <a:schemeClr val="bg1">
                    <a:lumMod val="50000"/>
                  </a:schemeClr>
                </a:solidFill>
              </a:rPr>
              <a:t>the Executive Director of the Nuclear Society of Kazakhstan N.A. </a:t>
            </a:r>
            <a:r>
              <a:rPr lang="en-US" sz="1200" dirty="0" err="1" smtClean="0">
                <a:solidFill>
                  <a:schemeClr val="bg1">
                    <a:lumMod val="50000"/>
                  </a:schemeClr>
                </a:solidFill>
              </a:rPr>
              <a:t>Zhdanova</a:t>
            </a:r>
            <a:r>
              <a:rPr lang="ru-RU" sz="1200" dirty="0" smtClean="0">
                <a:solidFill>
                  <a:schemeClr val="bg1">
                    <a:lumMod val="50000"/>
                  </a:schemeClr>
                </a:solidFill>
              </a:rPr>
              <a:t>, </a:t>
            </a:r>
            <a:r>
              <a:rPr lang="en-US" sz="1200" dirty="0" smtClean="0">
                <a:solidFill>
                  <a:schemeClr val="bg1">
                    <a:lumMod val="50000"/>
                  </a:schemeClr>
                </a:solidFill>
              </a:rPr>
              <a:t>the President of Kazakhstan Association of Non-Destructive Testing and Technical Diagnostics S.A. </a:t>
            </a:r>
            <a:r>
              <a:rPr lang="en-US" sz="1200" dirty="0" err="1" smtClean="0">
                <a:solidFill>
                  <a:schemeClr val="bg1">
                    <a:lumMod val="50000"/>
                  </a:schemeClr>
                </a:solidFill>
              </a:rPr>
              <a:t>Zaitova</a:t>
            </a:r>
            <a:r>
              <a:rPr lang="ru-RU" sz="1200" dirty="0" smtClean="0">
                <a:solidFill>
                  <a:schemeClr val="bg1">
                    <a:lumMod val="50000"/>
                  </a:schemeClr>
                </a:solidFill>
              </a:rPr>
              <a:t>, </a:t>
            </a:r>
            <a:r>
              <a:rPr lang="en-US" sz="1200" dirty="0" smtClean="0">
                <a:solidFill>
                  <a:schemeClr val="bg1">
                    <a:lumMod val="50000"/>
                  </a:schemeClr>
                </a:solidFill>
              </a:rPr>
              <a:t>the Deputy Chairman of the Board of the Union of Machine Builders of Kazakhstan T.I. </a:t>
            </a:r>
            <a:r>
              <a:rPr lang="en-US" sz="1200" dirty="0" err="1" smtClean="0">
                <a:solidFill>
                  <a:schemeClr val="bg1">
                    <a:lumMod val="50000"/>
                  </a:schemeClr>
                </a:solidFill>
              </a:rPr>
              <a:t>Altayev</a:t>
            </a:r>
            <a:r>
              <a:rPr lang="ru-RU" sz="1200" dirty="0" smtClean="0">
                <a:solidFill>
                  <a:schemeClr val="bg1">
                    <a:lumMod val="50000"/>
                  </a:schemeClr>
                </a:solidFill>
              </a:rPr>
              <a:t>, </a:t>
            </a:r>
            <a:r>
              <a:rPr lang="en-US" sz="1200" dirty="0" smtClean="0">
                <a:solidFill>
                  <a:schemeClr val="bg1">
                    <a:lumMod val="50000"/>
                  </a:schemeClr>
                </a:solidFill>
              </a:rPr>
              <a:t>the Sales Director of </a:t>
            </a:r>
            <a:r>
              <a:rPr lang="ru-RU" sz="1200" dirty="0" err="1" smtClean="0">
                <a:solidFill>
                  <a:schemeClr val="bg1">
                    <a:lumMod val="50000"/>
                  </a:schemeClr>
                </a:solidFill>
              </a:rPr>
              <a:t>Iteca</a:t>
            </a:r>
            <a:r>
              <a:rPr lang="en-US" sz="1200" dirty="0" smtClean="0">
                <a:solidFill>
                  <a:schemeClr val="bg1">
                    <a:lumMod val="50000"/>
                  </a:schemeClr>
                </a:solidFill>
              </a:rPr>
              <a:t> company</a:t>
            </a:r>
            <a:r>
              <a:rPr lang="ru-RU" sz="1200" dirty="0" smtClean="0">
                <a:solidFill>
                  <a:schemeClr val="bg1">
                    <a:lumMod val="50000"/>
                  </a:schemeClr>
                </a:solidFill>
              </a:rPr>
              <a:t> </a:t>
            </a:r>
            <a:r>
              <a:rPr lang="en-US" sz="1200" dirty="0" smtClean="0">
                <a:solidFill>
                  <a:schemeClr val="bg1">
                    <a:lumMod val="50000"/>
                  </a:schemeClr>
                </a:solidFill>
              </a:rPr>
              <a:t>B.A. </a:t>
            </a:r>
            <a:r>
              <a:rPr lang="en-US" sz="1200" dirty="0" err="1" smtClean="0">
                <a:solidFill>
                  <a:schemeClr val="bg1">
                    <a:lumMod val="50000"/>
                  </a:schemeClr>
                </a:solidFill>
              </a:rPr>
              <a:t>Danilenko</a:t>
            </a:r>
            <a:r>
              <a:rPr lang="en-US" sz="1200" dirty="0" smtClean="0">
                <a:solidFill>
                  <a:schemeClr val="bg1">
                    <a:lumMod val="50000"/>
                  </a:schemeClr>
                </a:solidFill>
              </a:rPr>
              <a:t>.</a:t>
            </a:r>
            <a:endParaRPr lang="ru-RU" sz="1200" dirty="0">
              <a:solidFill>
                <a:schemeClr val="bg1">
                  <a:lumMod val="50000"/>
                </a:schemeClr>
              </a:solidFill>
            </a:endParaRPr>
          </a:p>
          <a:p>
            <a:endParaRPr lang="ru-RU" sz="2000" dirty="0" smtClean="0"/>
          </a:p>
          <a:p>
            <a:pPr algn="just"/>
            <a:r>
              <a:rPr lang="en-US" sz="1200" dirty="0" smtClean="0">
                <a:solidFill>
                  <a:schemeClr val="bg1">
                    <a:lumMod val="50000"/>
                  </a:schemeClr>
                </a:solidFill>
              </a:rPr>
              <a:t>Mr. </a:t>
            </a:r>
            <a:r>
              <a:rPr lang="en-US" sz="1200" dirty="0" err="1" smtClean="0">
                <a:solidFill>
                  <a:schemeClr val="bg1">
                    <a:lumMod val="50000"/>
                  </a:schemeClr>
                </a:solidFill>
              </a:rPr>
              <a:t>Karentayev</a:t>
            </a:r>
            <a:r>
              <a:rPr lang="en-US" sz="1200" dirty="0" smtClean="0">
                <a:solidFill>
                  <a:schemeClr val="bg1">
                    <a:lumMod val="50000"/>
                  </a:schemeClr>
                </a:solidFill>
              </a:rPr>
              <a:t> </a:t>
            </a:r>
            <a:r>
              <a:rPr lang="en-US" sz="1200" dirty="0" smtClean="0">
                <a:solidFill>
                  <a:schemeClr val="bg1">
                    <a:lumMod val="50000"/>
                  </a:schemeClr>
                </a:solidFill>
              </a:rPr>
              <a:t>in </a:t>
            </a:r>
            <a:r>
              <a:rPr lang="en-US" sz="1200" dirty="0" smtClean="0">
                <a:solidFill>
                  <a:schemeClr val="bg1">
                    <a:lumMod val="50000"/>
                  </a:schemeClr>
                </a:solidFill>
              </a:rPr>
              <a:t>his </a:t>
            </a:r>
            <a:r>
              <a:rPr lang="en-US" sz="1200" dirty="0" smtClean="0">
                <a:solidFill>
                  <a:schemeClr val="bg1">
                    <a:lumMod val="50000"/>
                  </a:schemeClr>
                </a:solidFill>
              </a:rPr>
              <a:t>speech noted that </a:t>
            </a:r>
            <a:r>
              <a:rPr lang="en-US" sz="1200" dirty="0" smtClean="0">
                <a:solidFill>
                  <a:schemeClr val="bg1">
                    <a:lumMod val="50000"/>
                  </a:schemeClr>
                </a:solidFill>
              </a:rPr>
              <a:t>extensive collaboration of technical experts, entrepreneurs, scientific community and others who invest their skills, knowledge and energy in </a:t>
            </a:r>
            <a:r>
              <a:rPr lang="en-US" sz="1200" dirty="0" smtClean="0">
                <a:solidFill>
                  <a:schemeClr val="bg1">
                    <a:lumMod val="50000"/>
                  </a:schemeClr>
                </a:solidFill>
              </a:rPr>
              <a:t>it</a:t>
            </a:r>
            <a:r>
              <a:rPr lang="en-US" sz="1200" dirty="0" smtClean="0">
                <a:solidFill>
                  <a:schemeClr val="bg1">
                    <a:lumMod val="50000"/>
                  </a:schemeClr>
                </a:solidFill>
              </a:rPr>
              <a:t>, </a:t>
            </a:r>
            <a:r>
              <a:rPr lang="en-US" sz="1200" dirty="0" smtClean="0">
                <a:solidFill>
                  <a:schemeClr val="bg1">
                    <a:lumMod val="50000"/>
                  </a:schemeClr>
                </a:solidFill>
              </a:rPr>
              <a:t>plays an important </a:t>
            </a:r>
            <a:r>
              <a:rPr lang="en-US" sz="1200" dirty="0" smtClean="0">
                <a:solidFill>
                  <a:schemeClr val="bg1">
                    <a:lumMod val="50000"/>
                  </a:schemeClr>
                </a:solidFill>
              </a:rPr>
              <a:t>role in </a:t>
            </a:r>
            <a:r>
              <a:rPr lang="en-US" sz="1200" dirty="0" smtClean="0">
                <a:solidFill>
                  <a:schemeClr val="bg1">
                    <a:lumMod val="50000"/>
                  </a:schemeClr>
                </a:solidFill>
              </a:rPr>
              <a:t>the modern world for the effective development of the high-tech industries as the nuclear and energy </a:t>
            </a:r>
            <a:r>
              <a:rPr lang="en-US" sz="1200" dirty="0" smtClean="0">
                <a:solidFill>
                  <a:schemeClr val="bg1">
                    <a:lumMod val="50000"/>
                  </a:schemeClr>
                </a:solidFill>
              </a:rPr>
              <a:t>industries. </a:t>
            </a:r>
            <a:r>
              <a:rPr lang="en-US" sz="1200" dirty="0" smtClean="0">
                <a:solidFill>
                  <a:schemeClr val="bg1">
                    <a:lumMod val="50000"/>
                  </a:schemeClr>
                </a:solidFill>
              </a:rPr>
              <a:t>Holding </a:t>
            </a:r>
            <a:r>
              <a:rPr lang="en-US" sz="1200" dirty="0" smtClean="0">
                <a:solidFill>
                  <a:schemeClr val="bg1">
                    <a:lumMod val="50000"/>
                  </a:schemeClr>
                </a:solidFill>
              </a:rPr>
              <a:t>such exhibitions </a:t>
            </a:r>
            <a:r>
              <a:rPr lang="en-US" sz="1200" dirty="0" smtClean="0">
                <a:solidFill>
                  <a:schemeClr val="bg1">
                    <a:lumMod val="50000"/>
                  </a:schemeClr>
                </a:solidFill>
              </a:rPr>
              <a:t>will contribute best to establishing and strengthening of technical, scientific and economic cooperation in the sphere of peaceful uses of nuclear energy and the development of nuclear, engineering and energy industries.</a:t>
            </a:r>
          </a:p>
          <a:p>
            <a:endParaRPr lang="ru-RU" sz="2000" dirty="0"/>
          </a:p>
        </p:txBody>
      </p:sp>
      <p:sp>
        <p:nvSpPr>
          <p:cNvPr id="32" name="Rectangle 1"/>
          <p:cNvSpPr/>
          <p:nvPr/>
        </p:nvSpPr>
        <p:spPr>
          <a:xfrm>
            <a:off x="476051" y="210517"/>
            <a:ext cx="2487183" cy="1946545"/>
          </a:xfrm>
          <a:prstGeom prst="rect">
            <a:avLst/>
          </a:prstGeom>
          <a:solidFill>
            <a:schemeClr val="tx2">
              <a:lumMod val="75000"/>
              <a:alpha val="74902"/>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u="sng" dirty="0" err="1">
                <a:solidFill>
                  <a:schemeClr val="bg1"/>
                </a:solidFill>
              </a:rPr>
              <a:t>MachExpo</a:t>
            </a:r>
            <a:r>
              <a:rPr lang="en-GB" sz="1600" u="sng" dirty="0">
                <a:solidFill>
                  <a:schemeClr val="bg1"/>
                </a:solidFill>
              </a:rPr>
              <a:t> </a:t>
            </a:r>
            <a:r>
              <a:rPr lang="en-GB" sz="1600" u="sng" dirty="0" smtClean="0">
                <a:solidFill>
                  <a:schemeClr val="bg1"/>
                </a:solidFill>
              </a:rPr>
              <a:t>201</a:t>
            </a:r>
            <a:r>
              <a:rPr lang="ru-RU" sz="1600" u="sng" dirty="0" smtClean="0">
                <a:solidFill>
                  <a:schemeClr val="bg1"/>
                </a:solidFill>
              </a:rPr>
              <a:t>6</a:t>
            </a:r>
            <a:endParaRPr lang="ru-RU" sz="1600" u="sng" dirty="0">
              <a:solidFill>
                <a:schemeClr val="bg1"/>
              </a:solidFill>
            </a:endParaRPr>
          </a:p>
          <a:p>
            <a:endParaRPr lang="ru-RU" sz="1600" u="sng" dirty="0">
              <a:solidFill>
                <a:schemeClr val="bg1"/>
              </a:solidFill>
            </a:endParaRPr>
          </a:p>
          <a:p>
            <a:r>
              <a:rPr lang="en-GB" sz="1600" u="sng" dirty="0">
                <a:solidFill>
                  <a:schemeClr val="bg1"/>
                </a:solidFill>
              </a:rPr>
              <a:t>Power Astana </a:t>
            </a:r>
            <a:r>
              <a:rPr lang="en-GB" sz="1600" u="sng" dirty="0" smtClean="0">
                <a:solidFill>
                  <a:schemeClr val="bg1"/>
                </a:solidFill>
              </a:rPr>
              <a:t>201</a:t>
            </a:r>
            <a:r>
              <a:rPr lang="ru-RU" sz="1600" u="sng" dirty="0" smtClean="0">
                <a:solidFill>
                  <a:schemeClr val="bg1"/>
                </a:solidFill>
              </a:rPr>
              <a:t>6</a:t>
            </a:r>
            <a:endParaRPr lang="ru-RU" sz="1600" u="sng" dirty="0">
              <a:solidFill>
                <a:schemeClr val="bg1"/>
              </a:solidFill>
            </a:endParaRPr>
          </a:p>
          <a:p>
            <a:endParaRPr lang="ru-RU" sz="1600" u="sng" dirty="0">
              <a:solidFill>
                <a:schemeClr val="bg1"/>
              </a:solidFill>
            </a:endParaRPr>
          </a:p>
          <a:p>
            <a:r>
              <a:rPr lang="en-GB" sz="1600" u="sng" dirty="0" err="1" smtClean="0">
                <a:solidFill>
                  <a:schemeClr val="bg1"/>
                </a:solidFill>
              </a:rPr>
              <a:t>Kazatomexpo</a:t>
            </a:r>
            <a:r>
              <a:rPr lang="en-GB" sz="1600" u="sng" dirty="0" smtClean="0">
                <a:solidFill>
                  <a:schemeClr val="bg1"/>
                </a:solidFill>
              </a:rPr>
              <a:t> 201</a:t>
            </a:r>
            <a:r>
              <a:rPr lang="ru-RU" sz="1600" u="sng" dirty="0" smtClean="0">
                <a:solidFill>
                  <a:schemeClr val="bg1"/>
                </a:solidFill>
              </a:rPr>
              <a:t>6</a:t>
            </a:r>
            <a:endParaRPr lang="ru-RU" sz="1600" u="sng" dirty="0">
              <a:solidFill>
                <a:schemeClr val="bg1"/>
              </a:solidFill>
            </a:endParaRPr>
          </a:p>
          <a:p>
            <a:endParaRPr lang="ru-RU" sz="1600" u="sng" dirty="0">
              <a:solidFill>
                <a:schemeClr val="bg1"/>
              </a:solidFill>
            </a:endParaRPr>
          </a:p>
          <a:p>
            <a:r>
              <a:rPr lang="en-GB" sz="1600" u="sng" dirty="0">
                <a:solidFill>
                  <a:schemeClr val="bg1"/>
                </a:solidFill>
              </a:rPr>
              <a:t>NDT Kazakhstan </a:t>
            </a:r>
            <a:r>
              <a:rPr lang="en-GB" sz="1600" u="sng" dirty="0" smtClean="0">
                <a:solidFill>
                  <a:schemeClr val="bg1"/>
                </a:solidFill>
              </a:rPr>
              <a:t>201</a:t>
            </a:r>
            <a:r>
              <a:rPr lang="ru-RU" sz="1600" u="sng" dirty="0" smtClean="0">
                <a:solidFill>
                  <a:schemeClr val="bg1"/>
                </a:solidFill>
              </a:rPr>
              <a:t>6</a:t>
            </a:r>
            <a:endParaRPr lang="en-GB" sz="1600" u="sng" dirty="0">
              <a:solidFill>
                <a:schemeClr val="bg1"/>
              </a:solidFill>
            </a:endParaRPr>
          </a:p>
        </p:txBody>
      </p:sp>
      <p:pic>
        <p:nvPicPr>
          <p:cNvPr id="16" name="Рисунок 15" descr="Iteca.jpg"/>
          <p:cNvPicPr>
            <a:picLocks noChangeAspect="1"/>
          </p:cNvPicPr>
          <p:nvPr/>
        </p:nvPicPr>
        <p:blipFill>
          <a:blip r:embed="rId8" cstate="print"/>
          <a:stretch>
            <a:fillRect/>
          </a:stretch>
        </p:blipFill>
        <p:spPr>
          <a:xfrm>
            <a:off x="9014113" y="-11875"/>
            <a:ext cx="754247" cy="439416"/>
          </a:xfrm>
          <a:prstGeom prst="rect">
            <a:avLst/>
          </a:prstGeom>
        </p:spPr>
      </p:pic>
    </p:spTree>
    <p:extLst>
      <p:ext uri="{BB962C8B-B14F-4D97-AF65-F5344CB8AC3E}">
        <p14:creationId xmlns:p14="http://schemas.microsoft.com/office/powerpoint/2010/main" xmlns="" val="955044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7746"/>
            <a:ext cx="9906000" cy="686574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1543266" y="715548"/>
            <a:ext cx="8091407" cy="5265334"/>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491079" y="402954"/>
            <a:ext cx="2487183" cy="1616346"/>
          </a:xfrm>
          <a:prstGeom prst="rect">
            <a:avLst/>
          </a:prstGeom>
          <a:solidFill>
            <a:schemeClr val="tx2">
              <a:lumMod val="75000"/>
              <a:alpha val="74902"/>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500781" y="491209"/>
            <a:ext cx="2344953" cy="2308324"/>
          </a:xfrm>
          <a:prstGeom prst="rect">
            <a:avLst/>
          </a:prstGeom>
          <a:noFill/>
        </p:spPr>
        <p:txBody>
          <a:bodyPr wrap="square" rtlCol="0">
            <a:spAutoFit/>
          </a:bodyPr>
          <a:lstStyle/>
          <a:p>
            <a:r>
              <a:rPr lang="en-US" sz="2800" u="sng" dirty="0" smtClean="0">
                <a:solidFill>
                  <a:schemeClr val="bg1"/>
                </a:solidFill>
              </a:rPr>
              <a:t>Visitors</a:t>
            </a:r>
            <a:r>
              <a:rPr lang="ru-RU" sz="2800" u="sng" dirty="0" smtClean="0">
                <a:solidFill>
                  <a:schemeClr val="bg1"/>
                </a:solidFill>
              </a:rPr>
              <a:t>:</a:t>
            </a:r>
          </a:p>
          <a:p>
            <a:endParaRPr lang="ru-RU" sz="2800" u="sng" dirty="0" smtClean="0">
              <a:solidFill>
                <a:schemeClr val="bg1"/>
              </a:solidFill>
            </a:endParaRPr>
          </a:p>
          <a:p>
            <a:r>
              <a:rPr lang="en-US" sz="1400" dirty="0" smtClean="0">
                <a:solidFill>
                  <a:schemeClr val="bg1"/>
                </a:solidFill>
              </a:rPr>
              <a:t>Post Show Report</a:t>
            </a:r>
            <a:endParaRPr lang="ru-RU" sz="1400" dirty="0" smtClean="0">
              <a:solidFill>
                <a:schemeClr val="bg1"/>
              </a:solidFill>
            </a:endParaRPr>
          </a:p>
          <a:p>
            <a:endParaRPr lang="en-GB" sz="2800" u="sng" dirty="0" smtClean="0">
              <a:solidFill>
                <a:schemeClr val="bg1"/>
              </a:solidFill>
            </a:endParaRPr>
          </a:p>
          <a:p>
            <a:endParaRPr lang="en-GB" sz="2800" u="sng" dirty="0" smtClean="0">
              <a:solidFill>
                <a:schemeClr val="bg1"/>
              </a:solidFill>
            </a:endParaRPr>
          </a:p>
          <a:p>
            <a:endParaRPr lang="en-GB" u="sng" dirty="0" smtClean="0">
              <a:solidFill>
                <a:schemeClr val="bg1"/>
              </a:solidFill>
            </a:endParaRPr>
          </a:p>
        </p:txBody>
      </p:sp>
      <p:sp>
        <p:nvSpPr>
          <p:cNvPr id="8" name="Rectangle 7"/>
          <p:cNvSpPr/>
          <p:nvPr/>
        </p:nvSpPr>
        <p:spPr>
          <a:xfrm>
            <a:off x="480447" y="6198576"/>
            <a:ext cx="9154226" cy="66716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reeform 9"/>
          <p:cNvSpPr/>
          <p:nvPr/>
        </p:nvSpPr>
        <p:spPr>
          <a:xfrm>
            <a:off x="1189601" y="6560671"/>
            <a:ext cx="1157945" cy="289085"/>
          </a:xfrm>
          <a:custGeom>
            <a:avLst/>
            <a:gdLst>
              <a:gd name="connsiteX0" fmla="*/ 1433648 w 1433648"/>
              <a:gd name="connsiteY0" fmla="*/ 424543 h 424543"/>
              <a:gd name="connsiteX1" fmla="*/ 1378131 w 1433648"/>
              <a:gd name="connsiteY1" fmla="*/ 78377 h 424543"/>
              <a:gd name="connsiteX2" fmla="*/ 692331 w 1433648"/>
              <a:gd name="connsiteY2" fmla="*/ 35923 h 424543"/>
              <a:gd name="connsiteX3" fmla="*/ 277586 w 1433648"/>
              <a:gd name="connsiteY3" fmla="*/ 0 h 424543"/>
              <a:gd name="connsiteX4" fmla="*/ 0 w 1433648"/>
              <a:gd name="connsiteY4" fmla="*/ 3266 h 424543"/>
              <a:gd name="connsiteX5" fmla="*/ 6531 w 1433648"/>
              <a:gd name="connsiteY5" fmla="*/ 359229 h 424543"/>
              <a:gd name="connsiteX6" fmla="*/ 676003 w 1433648"/>
              <a:gd name="connsiteY6" fmla="*/ 421277 h 424543"/>
              <a:gd name="connsiteX7" fmla="*/ 1433648 w 1433648"/>
              <a:gd name="connsiteY7" fmla="*/ 424543 h 424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3648" h="424543">
                <a:moveTo>
                  <a:pt x="1433648" y="424543"/>
                </a:moveTo>
                <a:lnTo>
                  <a:pt x="1378131" y="78377"/>
                </a:lnTo>
                <a:lnTo>
                  <a:pt x="692331" y="35923"/>
                </a:lnTo>
                <a:lnTo>
                  <a:pt x="277586" y="0"/>
                </a:lnTo>
                <a:lnTo>
                  <a:pt x="0" y="3266"/>
                </a:lnTo>
                <a:lnTo>
                  <a:pt x="6531" y="359229"/>
                </a:lnTo>
                <a:lnTo>
                  <a:pt x="676003" y="421277"/>
                </a:lnTo>
                <a:lnTo>
                  <a:pt x="1433648" y="42454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Рисунок 2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17098" y="6216013"/>
            <a:ext cx="926793" cy="618690"/>
          </a:xfrm>
          <a:prstGeom prst="rect">
            <a:avLst/>
          </a:prstGeom>
        </p:spPr>
      </p:pic>
      <p:pic>
        <p:nvPicPr>
          <p:cNvPr id="25" name="Рисунок 2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54927" y="6216062"/>
            <a:ext cx="632963" cy="618642"/>
          </a:xfrm>
          <a:prstGeom prst="rect">
            <a:avLst/>
          </a:prstGeom>
        </p:spPr>
      </p:pic>
      <p:pic>
        <p:nvPicPr>
          <p:cNvPr id="26" name="Рисунок 2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948000" y="6216062"/>
            <a:ext cx="632090" cy="618641"/>
          </a:xfrm>
          <a:prstGeom prst="rect">
            <a:avLst/>
          </a:prstGeom>
        </p:spPr>
      </p:pic>
      <p:pic>
        <p:nvPicPr>
          <p:cNvPr id="27" name="Рисунок 26"/>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240887" y="6207165"/>
            <a:ext cx="654115" cy="636436"/>
          </a:xfrm>
          <a:prstGeom prst="rect">
            <a:avLst/>
          </a:prstGeom>
        </p:spPr>
      </p:pic>
      <p:graphicFrame>
        <p:nvGraphicFramePr>
          <p:cNvPr id="4" name="Таблица 3"/>
          <p:cNvGraphicFramePr>
            <a:graphicFrameLocks noGrp="1"/>
          </p:cNvGraphicFramePr>
          <p:nvPr>
            <p:extLst>
              <p:ext uri="{D42A27DB-BD31-4B8C-83A1-F6EECF244321}">
                <p14:modId xmlns:p14="http://schemas.microsoft.com/office/powerpoint/2010/main" xmlns="" val="3293697328"/>
              </p:ext>
            </p:extLst>
          </p:nvPr>
        </p:nvGraphicFramePr>
        <p:xfrm>
          <a:off x="3030673" y="728673"/>
          <a:ext cx="6604000" cy="5252208"/>
        </p:xfrm>
        <a:graphic>
          <a:graphicData uri="http://schemas.openxmlformats.org/drawingml/2006/table">
            <a:tbl>
              <a:tblPr firstRow="1" bandRow="1">
                <a:tableStyleId>{5940675A-B579-460E-94D1-54222C63F5DA}</a:tableStyleId>
              </a:tblPr>
              <a:tblGrid>
                <a:gridCol w="3302000"/>
                <a:gridCol w="3302000"/>
              </a:tblGrid>
              <a:tr h="1750736">
                <a:tc>
                  <a:txBody>
                    <a:bodyPr/>
                    <a:lstStyle/>
                    <a:p>
                      <a:endParaRPr lang="ru-RU"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ru-RU"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1750736">
                <a:tc>
                  <a:txBody>
                    <a:bodyPr/>
                    <a:lstStyle/>
                    <a:p>
                      <a:endParaRPr lang="ru-RU"/>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ru-RU"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1750736">
                <a:tc>
                  <a:txBody>
                    <a:bodyPr/>
                    <a:lstStyle/>
                    <a:p>
                      <a:endParaRPr lang="ru-RU"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ru-RU"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41" name="TextBox 40"/>
          <p:cNvSpPr txBox="1"/>
          <p:nvPr/>
        </p:nvSpPr>
        <p:spPr>
          <a:xfrm>
            <a:off x="4183185" y="715548"/>
            <a:ext cx="976549" cy="215444"/>
          </a:xfrm>
          <a:prstGeom prst="rect">
            <a:avLst/>
          </a:prstGeom>
          <a:noFill/>
        </p:spPr>
        <p:txBody>
          <a:bodyPr wrap="none" rtlCol="0">
            <a:spAutoFit/>
          </a:bodyPr>
          <a:lstStyle/>
          <a:p>
            <a:r>
              <a:rPr lang="en-US" sz="800" b="1" dirty="0" smtClean="0">
                <a:solidFill>
                  <a:schemeClr val="bg2">
                    <a:lumMod val="25000"/>
                  </a:schemeClr>
                </a:solidFill>
              </a:rPr>
              <a:t>Visitors geography</a:t>
            </a:r>
            <a:endParaRPr lang="en-GB" sz="800" b="1" dirty="0" smtClean="0">
              <a:solidFill>
                <a:schemeClr val="bg2">
                  <a:lumMod val="25000"/>
                </a:schemeClr>
              </a:solidFill>
            </a:endParaRPr>
          </a:p>
        </p:txBody>
      </p:sp>
      <p:sp>
        <p:nvSpPr>
          <p:cNvPr id="42" name="TextBox 41"/>
          <p:cNvSpPr txBox="1"/>
          <p:nvPr/>
        </p:nvSpPr>
        <p:spPr>
          <a:xfrm>
            <a:off x="7220125" y="700920"/>
            <a:ext cx="564578" cy="215444"/>
          </a:xfrm>
          <a:prstGeom prst="rect">
            <a:avLst/>
          </a:prstGeom>
          <a:noFill/>
        </p:spPr>
        <p:txBody>
          <a:bodyPr wrap="none" rtlCol="0">
            <a:spAutoFit/>
          </a:bodyPr>
          <a:lstStyle/>
          <a:p>
            <a:r>
              <a:rPr lang="en-US" sz="800" b="1" dirty="0" smtClean="0">
                <a:solidFill>
                  <a:schemeClr val="bg2">
                    <a:lumMod val="25000"/>
                  </a:schemeClr>
                </a:solidFill>
              </a:rPr>
              <a:t>Job titles</a:t>
            </a:r>
            <a:endParaRPr lang="en-GB" sz="800" b="1" dirty="0" smtClean="0">
              <a:solidFill>
                <a:schemeClr val="bg2">
                  <a:lumMod val="25000"/>
                </a:schemeClr>
              </a:solidFill>
            </a:endParaRPr>
          </a:p>
        </p:txBody>
      </p:sp>
      <p:graphicFrame>
        <p:nvGraphicFramePr>
          <p:cNvPr id="43" name="Диаграмма 42"/>
          <p:cNvGraphicFramePr/>
          <p:nvPr>
            <p:extLst>
              <p:ext uri="{D42A27DB-BD31-4B8C-83A1-F6EECF244321}">
                <p14:modId xmlns:p14="http://schemas.microsoft.com/office/powerpoint/2010/main" xmlns="" val="3396337774"/>
              </p:ext>
            </p:extLst>
          </p:nvPr>
        </p:nvGraphicFramePr>
        <p:xfrm>
          <a:off x="2978262" y="835378"/>
          <a:ext cx="3267732" cy="163119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4" name="Диаграмма 43"/>
          <p:cNvGraphicFramePr/>
          <p:nvPr>
            <p:extLst>
              <p:ext uri="{D42A27DB-BD31-4B8C-83A1-F6EECF244321}">
                <p14:modId xmlns:p14="http://schemas.microsoft.com/office/powerpoint/2010/main" xmlns="" val="2549009973"/>
              </p:ext>
            </p:extLst>
          </p:nvPr>
        </p:nvGraphicFramePr>
        <p:xfrm>
          <a:off x="6366187" y="917466"/>
          <a:ext cx="3268486" cy="1572873"/>
        </p:xfrm>
        <a:graphic>
          <a:graphicData uri="http://schemas.openxmlformats.org/drawingml/2006/chart">
            <c:chart xmlns:c="http://schemas.openxmlformats.org/drawingml/2006/chart" xmlns:r="http://schemas.openxmlformats.org/officeDocument/2006/relationships" r:id="rId8"/>
          </a:graphicData>
        </a:graphic>
      </p:graphicFrame>
      <p:sp>
        <p:nvSpPr>
          <p:cNvPr id="45" name="TextBox 44"/>
          <p:cNvSpPr txBox="1"/>
          <p:nvPr/>
        </p:nvSpPr>
        <p:spPr>
          <a:xfrm>
            <a:off x="3638484" y="2466577"/>
            <a:ext cx="2268387" cy="338554"/>
          </a:xfrm>
          <a:prstGeom prst="rect">
            <a:avLst/>
          </a:prstGeom>
          <a:noFill/>
        </p:spPr>
        <p:txBody>
          <a:bodyPr wrap="square" rtlCol="0">
            <a:spAutoFit/>
          </a:bodyPr>
          <a:lstStyle/>
          <a:p>
            <a:pPr algn="ctr"/>
            <a:r>
              <a:rPr lang="en-US" sz="800" b="1" dirty="0" smtClean="0"/>
              <a:t>Level of responsibility for making decisions on signing contracts at the exhibition </a:t>
            </a:r>
            <a:endParaRPr lang="ru-RU" sz="800" b="1" dirty="0" smtClean="0"/>
          </a:p>
        </p:txBody>
      </p:sp>
      <p:graphicFrame>
        <p:nvGraphicFramePr>
          <p:cNvPr id="46" name="Диаграмма 45"/>
          <p:cNvGraphicFramePr/>
          <p:nvPr>
            <p:extLst>
              <p:ext uri="{D42A27DB-BD31-4B8C-83A1-F6EECF244321}">
                <p14:modId xmlns:p14="http://schemas.microsoft.com/office/powerpoint/2010/main" xmlns="" val="2113774864"/>
              </p:ext>
            </p:extLst>
          </p:nvPr>
        </p:nvGraphicFramePr>
        <p:xfrm>
          <a:off x="3107658" y="2643519"/>
          <a:ext cx="3142176" cy="1891049"/>
        </p:xfrm>
        <a:graphic>
          <a:graphicData uri="http://schemas.openxmlformats.org/drawingml/2006/chart">
            <c:chart xmlns:c="http://schemas.openxmlformats.org/drawingml/2006/chart" xmlns:r="http://schemas.openxmlformats.org/officeDocument/2006/relationships" r:id="rId9"/>
          </a:graphicData>
        </a:graphic>
      </p:graphicFrame>
      <p:sp>
        <p:nvSpPr>
          <p:cNvPr id="49" name="TextBox 48"/>
          <p:cNvSpPr txBox="1"/>
          <p:nvPr/>
        </p:nvSpPr>
        <p:spPr>
          <a:xfrm>
            <a:off x="7039389" y="2451843"/>
            <a:ext cx="2211489" cy="338554"/>
          </a:xfrm>
          <a:prstGeom prst="rect">
            <a:avLst/>
          </a:prstGeom>
          <a:noFill/>
        </p:spPr>
        <p:txBody>
          <a:bodyPr wrap="square" rtlCol="0">
            <a:spAutoFit/>
          </a:bodyPr>
          <a:lstStyle/>
          <a:p>
            <a:pPr algn="ctr"/>
            <a:r>
              <a:rPr lang="en-US" sz="800" b="1" dirty="0" smtClean="0">
                <a:solidFill>
                  <a:schemeClr val="bg2">
                    <a:lumMod val="25000"/>
                  </a:schemeClr>
                </a:solidFill>
              </a:rPr>
              <a:t>The importance of visiting exhibitions for business</a:t>
            </a:r>
            <a:endParaRPr lang="en-GB" sz="800" b="1" dirty="0" smtClean="0">
              <a:solidFill>
                <a:schemeClr val="bg2">
                  <a:lumMod val="25000"/>
                </a:schemeClr>
              </a:solidFill>
            </a:endParaRPr>
          </a:p>
        </p:txBody>
      </p:sp>
      <p:graphicFrame>
        <p:nvGraphicFramePr>
          <p:cNvPr id="50" name="Диаграмма 49"/>
          <p:cNvGraphicFramePr/>
          <p:nvPr>
            <p:extLst>
              <p:ext uri="{D42A27DB-BD31-4B8C-83A1-F6EECF244321}">
                <p14:modId xmlns:p14="http://schemas.microsoft.com/office/powerpoint/2010/main" xmlns="" val="1529785565"/>
              </p:ext>
            </p:extLst>
          </p:nvPr>
        </p:nvGraphicFramePr>
        <p:xfrm>
          <a:off x="6283830" y="2666482"/>
          <a:ext cx="3252056" cy="1536673"/>
        </p:xfrm>
        <a:graphic>
          <a:graphicData uri="http://schemas.openxmlformats.org/drawingml/2006/chart">
            <c:chart xmlns:c="http://schemas.openxmlformats.org/drawingml/2006/chart" xmlns:r="http://schemas.openxmlformats.org/officeDocument/2006/relationships" r:id="rId10"/>
          </a:graphicData>
        </a:graphic>
      </p:graphicFrame>
      <p:sp>
        <p:nvSpPr>
          <p:cNvPr id="51" name="TextBox 50"/>
          <p:cNvSpPr txBox="1"/>
          <p:nvPr/>
        </p:nvSpPr>
        <p:spPr>
          <a:xfrm>
            <a:off x="3830841" y="4196014"/>
            <a:ext cx="1832872" cy="338554"/>
          </a:xfrm>
          <a:prstGeom prst="rect">
            <a:avLst/>
          </a:prstGeom>
          <a:noFill/>
        </p:spPr>
        <p:txBody>
          <a:bodyPr wrap="square" rtlCol="0">
            <a:spAutoFit/>
          </a:bodyPr>
          <a:lstStyle/>
          <a:p>
            <a:pPr algn="ctr"/>
            <a:r>
              <a:rPr lang="en-US" sz="800" b="1" dirty="0" smtClean="0">
                <a:solidFill>
                  <a:schemeClr val="bg2">
                    <a:lumMod val="25000"/>
                  </a:schemeClr>
                </a:solidFill>
              </a:rPr>
              <a:t>General satisfaction with the exhibition</a:t>
            </a:r>
            <a:endParaRPr lang="en-GB" sz="800" b="1" dirty="0" smtClean="0">
              <a:solidFill>
                <a:schemeClr val="bg2">
                  <a:lumMod val="25000"/>
                </a:schemeClr>
              </a:solidFill>
            </a:endParaRPr>
          </a:p>
        </p:txBody>
      </p:sp>
      <p:sp>
        <p:nvSpPr>
          <p:cNvPr id="52" name="TextBox 51"/>
          <p:cNvSpPr txBox="1"/>
          <p:nvPr/>
        </p:nvSpPr>
        <p:spPr>
          <a:xfrm>
            <a:off x="6640743" y="4215467"/>
            <a:ext cx="3062057" cy="215444"/>
          </a:xfrm>
          <a:prstGeom prst="rect">
            <a:avLst/>
          </a:prstGeom>
          <a:noFill/>
        </p:spPr>
        <p:txBody>
          <a:bodyPr wrap="none" rtlCol="0">
            <a:spAutoFit/>
          </a:bodyPr>
          <a:lstStyle/>
          <a:p>
            <a:pPr algn="ctr"/>
            <a:r>
              <a:rPr lang="en-US" sz="800" b="1" dirty="0" smtClean="0">
                <a:solidFill>
                  <a:schemeClr val="bg2">
                    <a:lumMod val="25000"/>
                  </a:schemeClr>
                </a:solidFill>
              </a:rPr>
              <a:t>Procurement planning based on the results of visiting the exhibition</a:t>
            </a:r>
            <a:endParaRPr lang="ru-RU" sz="800" b="1" dirty="0" smtClean="0">
              <a:solidFill>
                <a:schemeClr val="bg2">
                  <a:lumMod val="25000"/>
                </a:schemeClr>
              </a:solidFill>
            </a:endParaRPr>
          </a:p>
        </p:txBody>
      </p:sp>
      <p:graphicFrame>
        <p:nvGraphicFramePr>
          <p:cNvPr id="53" name="Диаграмма 52"/>
          <p:cNvGraphicFramePr/>
          <p:nvPr>
            <p:extLst>
              <p:ext uri="{D42A27DB-BD31-4B8C-83A1-F6EECF244321}">
                <p14:modId xmlns:p14="http://schemas.microsoft.com/office/powerpoint/2010/main" xmlns="" val="182657469"/>
              </p:ext>
            </p:extLst>
          </p:nvPr>
        </p:nvGraphicFramePr>
        <p:xfrm>
          <a:off x="6341423" y="4403582"/>
          <a:ext cx="3293250" cy="1553301"/>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54" name="Диаграмма 53"/>
          <p:cNvGraphicFramePr/>
          <p:nvPr>
            <p:extLst>
              <p:ext uri="{D42A27DB-BD31-4B8C-83A1-F6EECF244321}">
                <p14:modId xmlns:p14="http://schemas.microsoft.com/office/powerpoint/2010/main" xmlns="" val="777942113"/>
              </p:ext>
            </p:extLst>
          </p:nvPr>
        </p:nvGraphicFramePr>
        <p:xfrm>
          <a:off x="2959668" y="4459754"/>
          <a:ext cx="3393631" cy="1510820"/>
        </p:xfrm>
        <a:graphic>
          <a:graphicData uri="http://schemas.openxmlformats.org/drawingml/2006/chart">
            <c:chart xmlns:c="http://schemas.openxmlformats.org/drawingml/2006/chart" xmlns:r="http://schemas.openxmlformats.org/officeDocument/2006/relationships" r:id="rId12"/>
          </a:graphicData>
        </a:graphic>
      </p:graphicFrame>
      <p:pic>
        <p:nvPicPr>
          <p:cNvPr id="28" name="Рисунок 27" descr="Iteca.jpg"/>
          <p:cNvPicPr>
            <a:picLocks noChangeAspect="1"/>
          </p:cNvPicPr>
          <p:nvPr/>
        </p:nvPicPr>
        <p:blipFill>
          <a:blip r:embed="rId13" cstate="print"/>
          <a:stretch>
            <a:fillRect/>
          </a:stretch>
        </p:blipFill>
        <p:spPr>
          <a:xfrm>
            <a:off x="9014113" y="-11875"/>
            <a:ext cx="754247" cy="439416"/>
          </a:xfrm>
          <a:prstGeom prst="rect">
            <a:avLst/>
          </a:prstGeom>
        </p:spPr>
      </p:pic>
    </p:spTree>
    <p:extLst>
      <p:ext uri="{BB962C8B-B14F-4D97-AF65-F5344CB8AC3E}">
        <p14:creationId xmlns:p14="http://schemas.microsoft.com/office/powerpoint/2010/main" xmlns="" val="33731254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7746"/>
            <a:ext cx="9906000" cy="686574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1488527" y="759857"/>
            <a:ext cx="8091407" cy="5265334"/>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a:t>
            </a:r>
            <a:endParaRPr lang="en-GB" dirty="0"/>
          </a:p>
        </p:txBody>
      </p:sp>
      <p:sp>
        <p:nvSpPr>
          <p:cNvPr id="2" name="Rectangle 1"/>
          <p:cNvSpPr/>
          <p:nvPr/>
        </p:nvSpPr>
        <p:spPr>
          <a:xfrm>
            <a:off x="480447" y="402954"/>
            <a:ext cx="2487183" cy="1692546"/>
          </a:xfrm>
          <a:prstGeom prst="rect">
            <a:avLst/>
          </a:prstGeom>
          <a:solidFill>
            <a:schemeClr val="tx2">
              <a:lumMod val="75000"/>
              <a:alpha val="74902"/>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622677" y="496999"/>
            <a:ext cx="2344953" cy="1169551"/>
          </a:xfrm>
          <a:prstGeom prst="rect">
            <a:avLst/>
          </a:prstGeom>
          <a:noFill/>
        </p:spPr>
        <p:txBody>
          <a:bodyPr wrap="square" rtlCol="0">
            <a:spAutoFit/>
          </a:bodyPr>
          <a:lstStyle/>
          <a:p>
            <a:r>
              <a:rPr lang="en-US" sz="2800" u="sng" dirty="0" smtClean="0">
                <a:solidFill>
                  <a:schemeClr val="bg1"/>
                </a:solidFill>
              </a:rPr>
              <a:t>Exhibitors</a:t>
            </a:r>
            <a:r>
              <a:rPr lang="ru-RU" sz="2800" u="sng" dirty="0" smtClean="0">
                <a:solidFill>
                  <a:schemeClr val="bg1"/>
                </a:solidFill>
              </a:rPr>
              <a:t>:</a:t>
            </a:r>
            <a:endParaRPr lang="en-GB" sz="2800" u="sng" dirty="0" smtClean="0">
              <a:solidFill>
                <a:schemeClr val="bg1"/>
              </a:solidFill>
            </a:endParaRPr>
          </a:p>
          <a:p>
            <a:endParaRPr lang="en-GB" sz="2800" u="sng" dirty="0" smtClean="0">
              <a:solidFill>
                <a:schemeClr val="bg1"/>
              </a:solidFill>
            </a:endParaRPr>
          </a:p>
          <a:p>
            <a:r>
              <a:rPr lang="en-US" sz="1400" dirty="0" smtClean="0">
                <a:solidFill>
                  <a:schemeClr val="bg1"/>
                </a:solidFill>
              </a:rPr>
              <a:t>Post Show Report</a:t>
            </a:r>
            <a:endParaRPr lang="ru-RU" sz="1400" dirty="0" smtClean="0">
              <a:solidFill>
                <a:schemeClr val="bg1"/>
              </a:solidFill>
            </a:endParaRPr>
          </a:p>
        </p:txBody>
      </p:sp>
      <p:sp>
        <p:nvSpPr>
          <p:cNvPr id="8" name="Rectangle 7"/>
          <p:cNvSpPr/>
          <p:nvPr/>
        </p:nvSpPr>
        <p:spPr>
          <a:xfrm>
            <a:off x="480447" y="6198576"/>
            <a:ext cx="9154226" cy="66716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reeform 9"/>
          <p:cNvSpPr/>
          <p:nvPr/>
        </p:nvSpPr>
        <p:spPr>
          <a:xfrm>
            <a:off x="1189601" y="6560671"/>
            <a:ext cx="1157945" cy="289085"/>
          </a:xfrm>
          <a:custGeom>
            <a:avLst/>
            <a:gdLst>
              <a:gd name="connsiteX0" fmla="*/ 1433648 w 1433648"/>
              <a:gd name="connsiteY0" fmla="*/ 424543 h 424543"/>
              <a:gd name="connsiteX1" fmla="*/ 1378131 w 1433648"/>
              <a:gd name="connsiteY1" fmla="*/ 78377 h 424543"/>
              <a:gd name="connsiteX2" fmla="*/ 692331 w 1433648"/>
              <a:gd name="connsiteY2" fmla="*/ 35923 h 424543"/>
              <a:gd name="connsiteX3" fmla="*/ 277586 w 1433648"/>
              <a:gd name="connsiteY3" fmla="*/ 0 h 424543"/>
              <a:gd name="connsiteX4" fmla="*/ 0 w 1433648"/>
              <a:gd name="connsiteY4" fmla="*/ 3266 h 424543"/>
              <a:gd name="connsiteX5" fmla="*/ 6531 w 1433648"/>
              <a:gd name="connsiteY5" fmla="*/ 359229 h 424543"/>
              <a:gd name="connsiteX6" fmla="*/ 676003 w 1433648"/>
              <a:gd name="connsiteY6" fmla="*/ 421277 h 424543"/>
              <a:gd name="connsiteX7" fmla="*/ 1433648 w 1433648"/>
              <a:gd name="connsiteY7" fmla="*/ 424543 h 424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3648" h="424543">
                <a:moveTo>
                  <a:pt x="1433648" y="424543"/>
                </a:moveTo>
                <a:lnTo>
                  <a:pt x="1378131" y="78377"/>
                </a:lnTo>
                <a:lnTo>
                  <a:pt x="692331" y="35923"/>
                </a:lnTo>
                <a:lnTo>
                  <a:pt x="277586" y="0"/>
                </a:lnTo>
                <a:lnTo>
                  <a:pt x="0" y="3266"/>
                </a:lnTo>
                <a:lnTo>
                  <a:pt x="6531" y="359229"/>
                </a:lnTo>
                <a:lnTo>
                  <a:pt x="676003" y="421277"/>
                </a:lnTo>
                <a:lnTo>
                  <a:pt x="1433648" y="42454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p:nvPr/>
        </p:nvSpPr>
        <p:spPr>
          <a:xfrm>
            <a:off x="3017027" y="933285"/>
            <a:ext cx="6513509" cy="4508927"/>
          </a:xfrm>
          <a:prstGeom prst="rect">
            <a:avLst/>
          </a:prstGeom>
          <a:noFill/>
        </p:spPr>
        <p:txBody>
          <a:bodyPr wrap="square" rtlCol="0">
            <a:spAutoFit/>
          </a:bodyPr>
          <a:lstStyle/>
          <a:p>
            <a:pPr algn="just"/>
            <a:r>
              <a:rPr lang="en-US" sz="1200" dirty="0" smtClean="0">
                <a:solidFill>
                  <a:schemeClr val="bg1">
                    <a:lumMod val="50000"/>
                  </a:schemeClr>
                </a:solidFill>
              </a:rPr>
              <a:t>The exposition was presented by more than 55 companies from Belarus, Germany, Italy, Kazakhstan, China, Russia, Ukraine, the Czech Republic and Switzerland. </a:t>
            </a:r>
          </a:p>
          <a:p>
            <a:pPr algn="just"/>
            <a:endParaRPr lang="ru-RU" sz="1200" dirty="0">
              <a:solidFill>
                <a:schemeClr val="bg1">
                  <a:lumMod val="50000"/>
                </a:schemeClr>
              </a:solidFill>
            </a:endParaRPr>
          </a:p>
          <a:p>
            <a:pPr algn="just"/>
            <a:r>
              <a:rPr lang="en-US" sz="1200" dirty="0" smtClean="0">
                <a:solidFill>
                  <a:schemeClr val="bg1">
                    <a:lumMod val="50000"/>
                  </a:schemeClr>
                </a:solidFill>
              </a:rPr>
              <a:t>Among the participants there were the producers and suppliers of energy equipment; cable products; instrumentation, process control and monitoring systems in various industries; automated energy accounting systems; machine tools for different purposes and many others.</a:t>
            </a:r>
            <a:endParaRPr lang="ru-RU" sz="1200" dirty="0" smtClean="0">
              <a:solidFill>
                <a:schemeClr val="bg1">
                  <a:lumMod val="50000"/>
                </a:schemeClr>
              </a:solidFill>
            </a:endParaRPr>
          </a:p>
          <a:p>
            <a:pPr algn="just"/>
            <a:endParaRPr lang="ru-RU" sz="1200" dirty="0" smtClean="0">
              <a:solidFill>
                <a:schemeClr val="bg1">
                  <a:lumMod val="50000"/>
                </a:schemeClr>
              </a:solidFill>
            </a:endParaRPr>
          </a:p>
          <a:p>
            <a:pPr algn="just"/>
            <a:r>
              <a:rPr lang="en-US" sz="1200" dirty="0" smtClean="0">
                <a:solidFill>
                  <a:schemeClr val="bg1">
                    <a:lumMod val="50000"/>
                  </a:schemeClr>
                </a:solidFill>
              </a:rPr>
              <a:t>“ZETO” CJSC, “</a:t>
            </a:r>
            <a:r>
              <a:rPr lang="en-US" sz="1200" dirty="0" err="1" smtClean="0">
                <a:solidFill>
                  <a:schemeClr val="bg1">
                    <a:lumMod val="50000"/>
                  </a:schemeClr>
                </a:solidFill>
              </a:rPr>
              <a:t>Zavod</a:t>
            </a:r>
            <a:r>
              <a:rPr lang="en-US" sz="1200" dirty="0" smtClean="0">
                <a:solidFill>
                  <a:schemeClr val="bg1">
                    <a:lumMod val="50000"/>
                  </a:schemeClr>
                </a:solidFill>
              </a:rPr>
              <a:t> </a:t>
            </a:r>
            <a:r>
              <a:rPr lang="en-US" sz="1200" dirty="0" err="1" smtClean="0">
                <a:solidFill>
                  <a:schemeClr val="bg1">
                    <a:lumMod val="50000"/>
                  </a:schemeClr>
                </a:solidFill>
              </a:rPr>
              <a:t>Invertor</a:t>
            </a:r>
            <a:r>
              <a:rPr lang="en-US" sz="1200" dirty="0" smtClean="0">
                <a:solidFill>
                  <a:schemeClr val="bg1">
                    <a:lumMod val="50000"/>
                  </a:schemeClr>
                </a:solidFill>
              </a:rPr>
              <a:t>” JSC, “Engineering Centre for Energy Efficient Lighting Technology” LLC, “</a:t>
            </a:r>
            <a:r>
              <a:rPr lang="en-US" sz="1200" dirty="0" err="1" smtClean="0">
                <a:solidFill>
                  <a:schemeClr val="bg1">
                    <a:lumMod val="50000"/>
                  </a:schemeClr>
                </a:solidFill>
              </a:rPr>
              <a:t>Silovye</a:t>
            </a:r>
            <a:r>
              <a:rPr lang="en-US" sz="1200" dirty="0" smtClean="0">
                <a:solidFill>
                  <a:schemeClr val="bg1">
                    <a:lumMod val="50000"/>
                  </a:schemeClr>
                </a:solidFill>
              </a:rPr>
              <a:t> </a:t>
            </a:r>
            <a:r>
              <a:rPr lang="en-US" sz="1200" dirty="0" err="1" smtClean="0">
                <a:solidFill>
                  <a:schemeClr val="bg1">
                    <a:lumMod val="50000"/>
                  </a:schemeClr>
                </a:solidFill>
              </a:rPr>
              <a:t>Mashiny</a:t>
            </a:r>
            <a:r>
              <a:rPr lang="en-US" sz="1200" dirty="0" smtClean="0">
                <a:solidFill>
                  <a:schemeClr val="bg1">
                    <a:lumMod val="50000"/>
                  </a:schemeClr>
                </a:solidFill>
              </a:rPr>
              <a:t>” OJSC, “</a:t>
            </a:r>
            <a:r>
              <a:rPr lang="en-US" sz="1200" dirty="0" err="1" smtClean="0">
                <a:solidFill>
                  <a:schemeClr val="bg1">
                    <a:lumMod val="50000"/>
                  </a:schemeClr>
                </a:solidFill>
              </a:rPr>
              <a:t>Em-Kabel</a:t>
            </a:r>
            <a:r>
              <a:rPr lang="en-US" sz="1200" dirty="0" smtClean="0">
                <a:solidFill>
                  <a:schemeClr val="bg1">
                    <a:lumMod val="50000"/>
                  </a:schemeClr>
                </a:solidFill>
              </a:rPr>
              <a:t>” LLC, “</a:t>
            </a:r>
            <a:r>
              <a:rPr lang="en-US" sz="1200" dirty="0" err="1" smtClean="0">
                <a:solidFill>
                  <a:schemeClr val="bg1">
                    <a:lumMod val="50000"/>
                  </a:schemeClr>
                </a:solidFill>
              </a:rPr>
              <a:t>Energomera</a:t>
            </a:r>
            <a:r>
              <a:rPr lang="en-US" sz="1200" dirty="0" smtClean="0">
                <a:solidFill>
                  <a:schemeClr val="bg1">
                    <a:lumMod val="50000"/>
                  </a:schemeClr>
                </a:solidFill>
              </a:rPr>
              <a:t> </a:t>
            </a:r>
            <a:r>
              <a:rPr lang="en-US" sz="1200" dirty="0" err="1" smtClean="0">
                <a:solidFill>
                  <a:schemeClr val="bg1">
                    <a:lumMod val="50000"/>
                  </a:schemeClr>
                </a:solidFill>
              </a:rPr>
              <a:t>Electrotechnical</a:t>
            </a:r>
            <a:r>
              <a:rPr lang="en-US" sz="1200" dirty="0" smtClean="0">
                <a:solidFill>
                  <a:schemeClr val="bg1">
                    <a:lumMod val="50000"/>
                  </a:schemeClr>
                </a:solidFill>
              </a:rPr>
              <a:t> Factories” JSC, “</a:t>
            </a:r>
            <a:r>
              <a:rPr lang="en-US" sz="1200" dirty="0" err="1" smtClean="0">
                <a:solidFill>
                  <a:schemeClr val="bg1">
                    <a:lumMod val="50000"/>
                  </a:schemeClr>
                </a:solidFill>
              </a:rPr>
              <a:t>Energokomplekt</a:t>
            </a:r>
            <a:r>
              <a:rPr lang="en-US" sz="1200" dirty="0" smtClean="0">
                <a:solidFill>
                  <a:schemeClr val="bg1">
                    <a:lumMod val="50000"/>
                  </a:schemeClr>
                </a:solidFill>
              </a:rPr>
              <a:t>” PA, </a:t>
            </a:r>
            <a:r>
              <a:rPr lang="en-US" sz="1200" dirty="0" err="1" smtClean="0">
                <a:solidFill>
                  <a:schemeClr val="bg1">
                    <a:lumMod val="50000"/>
                  </a:schemeClr>
                </a:solidFill>
              </a:rPr>
              <a:t>Guhring</a:t>
            </a:r>
            <a:r>
              <a:rPr lang="en-US" sz="1200" dirty="0" smtClean="0">
                <a:solidFill>
                  <a:schemeClr val="bg1">
                    <a:lumMod val="50000"/>
                  </a:schemeClr>
                </a:solidFill>
              </a:rPr>
              <a:t> </a:t>
            </a:r>
            <a:r>
              <a:rPr lang="en-US" sz="1200" dirty="0" err="1" smtClean="0">
                <a:solidFill>
                  <a:schemeClr val="bg1">
                    <a:lumMod val="50000"/>
                  </a:schemeClr>
                </a:solidFill>
              </a:rPr>
              <a:t>Ug</a:t>
            </a:r>
            <a:r>
              <a:rPr lang="en-US" sz="1200" dirty="0" smtClean="0">
                <a:solidFill>
                  <a:schemeClr val="bg1">
                    <a:lumMod val="50000"/>
                  </a:schemeClr>
                </a:solidFill>
              </a:rPr>
              <a:t>, the Scientific Research Institute of Light Sources named after A.N. </a:t>
            </a:r>
            <a:r>
              <a:rPr lang="en-US" sz="1200" dirty="0" err="1" smtClean="0">
                <a:solidFill>
                  <a:schemeClr val="bg1">
                    <a:lumMod val="50000"/>
                  </a:schemeClr>
                </a:solidFill>
              </a:rPr>
              <a:t>Lodygin</a:t>
            </a:r>
            <a:r>
              <a:rPr lang="en-US" sz="1200" dirty="0" smtClean="0">
                <a:solidFill>
                  <a:schemeClr val="bg1">
                    <a:lumMod val="50000"/>
                  </a:schemeClr>
                </a:solidFill>
              </a:rPr>
              <a:t>, “Enterprise for Radioactive Waste Management “ROSRAO” FSUE,  REAL STEEL and other companies introduced their developments.</a:t>
            </a:r>
            <a:endParaRPr lang="ru-RU" sz="1200" dirty="0" smtClean="0">
              <a:solidFill>
                <a:schemeClr val="bg1">
                  <a:lumMod val="50000"/>
                </a:schemeClr>
              </a:solidFill>
            </a:endParaRPr>
          </a:p>
          <a:p>
            <a:pPr algn="just"/>
            <a:endParaRPr lang="ru-RU" sz="1200" dirty="0">
              <a:solidFill>
                <a:schemeClr val="bg1">
                  <a:lumMod val="50000"/>
                </a:schemeClr>
              </a:solidFill>
            </a:endParaRPr>
          </a:p>
          <a:p>
            <a:pPr algn="just"/>
            <a:r>
              <a:rPr lang="en-US" sz="1200" dirty="0" smtClean="0">
                <a:solidFill>
                  <a:schemeClr val="bg1">
                    <a:lumMod val="50000"/>
                  </a:schemeClr>
                </a:solidFill>
              </a:rPr>
              <a:t>T</a:t>
            </a:r>
            <a:r>
              <a:rPr lang="en-US" sz="1200" dirty="0" smtClean="0">
                <a:solidFill>
                  <a:schemeClr val="bg1">
                    <a:lumMod val="50000"/>
                  </a:schemeClr>
                </a:solidFill>
              </a:rPr>
              <a:t>he </a:t>
            </a:r>
            <a:r>
              <a:rPr lang="en-US" sz="1200" dirty="0" smtClean="0">
                <a:solidFill>
                  <a:schemeClr val="bg1">
                    <a:lumMod val="50000"/>
                  </a:schemeClr>
                </a:solidFill>
              </a:rPr>
              <a:t>pavilion of the industrial enterprises of Russia, where the participants demonstrated the latest equipment, technology and engineering solutions in the sphere of electrical engineering, technical diagnostics in industry; machine building and industrial safety, was </a:t>
            </a:r>
            <a:r>
              <a:rPr lang="en-US" sz="1200" dirty="0" smtClean="0">
                <a:solidFill>
                  <a:schemeClr val="bg1">
                    <a:lumMod val="50000"/>
                  </a:schemeClr>
                </a:solidFill>
              </a:rPr>
              <a:t>presented within </a:t>
            </a:r>
            <a:r>
              <a:rPr lang="en-US" sz="1200" dirty="0" smtClean="0">
                <a:solidFill>
                  <a:schemeClr val="bg1">
                    <a:lumMod val="50000"/>
                  </a:schemeClr>
                </a:solidFill>
              </a:rPr>
              <a:t>the overall </a:t>
            </a:r>
            <a:r>
              <a:rPr lang="en-US" sz="1200" dirty="0" smtClean="0">
                <a:solidFill>
                  <a:schemeClr val="bg1">
                    <a:lumMod val="50000"/>
                  </a:schemeClr>
                </a:solidFill>
              </a:rPr>
              <a:t>exposition. </a:t>
            </a:r>
            <a:r>
              <a:rPr lang="en-US" sz="1200" dirty="0" smtClean="0">
                <a:solidFill>
                  <a:schemeClr val="bg1">
                    <a:lumMod val="50000"/>
                  </a:schemeClr>
                </a:solidFill>
              </a:rPr>
              <a:t>The organizer of the Russian exposition was the </a:t>
            </a:r>
            <a:r>
              <a:rPr lang="en-US" sz="1200" dirty="0" smtClean="0">
                <a:solidFill>
                  <a:schemeClr val="bg1">
                    <a:lumMod val="50000"/>
                  </a:schemeClr>
                </a:solidFill>
              </a:rPr>
              <a:t>“</a:t>
            </a:r>
            <a:r>
              <a:rPr lang="en-US" sz="1200" dirty="0" err="1" smtClean="0">
                <a:solidFill>
                  <a:schemeClr val="bg1">
                    <a:lumMod val="50000"/>
                  </a:schemeClr>
                </a:solidFill>
              </a:rPr>
              <a:t>Atomexpo</a:t>
            </a:r>
            <a:r>
              <a:rPr lang="en-US" sz="1200" dirty="0" smtClean="0">
                <a:solidFill>
                  <a:schemeClr val="bg1">
                    <a:lumMod val="50000"/>
                  </a:schemeClr>
                </a:solidFill>
              </a:rPr>
              <a:t>” company .</a:t>
            </a:r>
            <a:endParaRPr lang="ru-RU" sz="1200" dirty="0" smtClean="0">
              <a:solidFill>
                <a:schemeClr val="bg1">
                  <a:lumMod val="50000"/>
                </a:schemeClr>
              </a:solidFill>
            </a:endParaRPr>
          </a:p>
          <a:p>
            <a:pPr algn="just"/>
            <a:endParaRPr lang="ru-RU" sz="1200" dirty="0">
              <a:solidFill>
                <a:schemeClr val="bg1">
                  <a:lumMod val="50000"/>
                </a:schemeClr>
              </a:solidFill>
            </a:endParaRPr>
          </a:p>
          <a:p>
            <a:pPr algn="just"/>
            <a:r>
              <a:rPr lang="en-US" sz="1200" dirty="0" smtClean="0">
                <a:solidFill>
                  <a:schemeClr val="bg1">
                    <a:lumMod val="50000"/>
                  </a:schemeClr>
                </a:solidFill>
              </a:rPr>
              <a:t>“</a:t>
            </a:r>
            <a:r>
              <a:rPr lang="en-US" sz="1200" dirty="0" err="1" smtClean="0">
                <a:solidFill>
                  <a:schemeClr val="bg1">
                    <a:lumMod val="50000"/>
                  </a:schemeClr>
                </a:solidFill>
              </a:rPr>
              <a:t>Rosatom</a:t>
            </a:r>
            <a:r>
              <a:rPr lang="en-US" sz="1200" dirty="0" smtClean="0">
                <a:solidFill>
                  <a:schemeClr val="bg1">
                    <a:lumMod val="50000"/>
                  </a:schemeClr>
                </a:solidFill>
              </a:rPr>
              <a:t>” State Corporation demonstrated the collective stand with a wide range of innovative products and services of the Russian nuclear power complex, </a:t>
            </a:r>
            <a:r>
              <a:rPr lang="en-US" sz="1200" dirty="0" smtClean="0">
                <a:solidFill>
                  <a:schemeClr val="bg1">
                    <a:lumMod val="50000"/>
                  </a:schemeClr>
                </a:solidFill>
              </a:rPr>
              <a:t>perspective</a:t>
            </a:r>
            <a:r>
              <a:rPr lang="en-US" sz="1200" dirty="0" smtClean="0">
                <a:solidFill>
                  <a:schemeClr val="bg1">
                    <a:lumMod val="50000"/>
                  </a:schemeClr>
                </a:solidFill>
              </a:rPr>
              <a:t> </a:t>
            </a:r>
            <a:r>
              <a:rPr lang="en-US" sz="1200" dirty="0" smtClean="0">
                <a:solidFill>
                  <a:schemeClr val="bg1">
                    <a:lumMod val="50000"/>
                  </a:schemeClr>
                </a:solidFill>
              </a:rPr>
              <a:t>projects implemented in Russia and abroad. Also, the representatives of “</a:t>
            </a:r>
            <a:r>
              <a:rPr lang="en-US" sz="1200" dirty="0" err="1" smtClean="0">
                <a:solidFill>
                  <a:schemeClr val="bg1">
                    <a:lumMod val="50000"/>
                  </a:schemeClr>
                </a:solidFill>
              </a:rPr>
              <a:t>Rosatom</a:t>
            </a:r>
            <a:r>
              <a:rPr lang="en-US" sz="1200" dirty="0" smtClean="0">
                <a:solidFill>
                  <a:schemeClr val="bg1">
                    <a:lumMod val="50000"/>
                  </a:schemeClr>
                </a:solidFill>
              </a:rPr>
              <a:t>” organized special events for senior schoolchildren and students, which included a variety of mind games and educational activities.</a:t>
            </a:r>
            <a:endParaRPr lang="ru-RU" sz="1200" dirty="0" smtClean="0">
              <a:solidFill>
                <a:schemeClr val="bg1">
                  <a:lumMod val="50000"/>
                </a:schemeClr>
              </a:solidFill>
            </a:endParaRPr>
          </a:p>
          <a:p>
            <a:pPr algn="just"/>
            <a:endParaRPr lang="ru-RU" sz="1200" dirty="0">
              <a:solidFill>
                <a:schemeClr val="bg1">
                  <a:lumMod val="50000"/>
                </a:schemeClr>
              </a:solidFill>
            </a:endParaRPr>
          </a:p>
          <a:p>
            <a:endParaRPr lang="en-GB" sz="1100" dirty="0">
              <a:solidFill>
                <a:schemeClr val="bg2">
                  <a:lumMod val="25000"/>
                </a:schemeClr>
              </a:solidFill>
            </a:endParaRPr>
          </a:p>
        </p:txBody>
      </p:sp>
      <p:pic>
        <p:nvPicPr>
          <p:cNvPr id="23" name="Рисунок 2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17098" y="6216013"/>
            <a:ext cx="926793" cy="618690"/>
          </a:xfrm>
          <a:prstGeom prst="rect">
            <a:avLst/>
          </a:prstGeom>
        </p:spPr>
      </p:pic>
      <p:pic>
        <p:nvPicPr>
          <p:cNvPr id="25" name="Рисунок 2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54927" y="6216062"/>
            <a:ext cx="632963" cy="618642"/>
          </a:xfrm>
          <a:prstGeom prst="rect">
            <a:avLst/>
          </a:prstGeom>
        </p:spPr>
      </p:pic>
      <p:pic>
        <p:nvPicPr>
          <p:cNvPr id="27" name="Рисунок 2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948000" y="6216062"/>
            <a:ext cx="632090" cy="618641"/>
          </a:xfrm>
          <a:prstGeom prst="rect">
            <a:avLst/>
          </a:prstGeom>
        </p:spPr>
      </p:pic>
      <p:pic>
        <p:nvPicPr>
          <p:cNvPr id="28" name="Рисунок 2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240887" y="6207165"/>
            <a:ext cx="654115" cy="636436"/>
          </a:xfrm>
          <a:prstGeom prst="rect">
            <a:avLst/>
          </a:prstGeom>
        </p:spPr>
      </p:pic>
      <p:pic>
        <p:nvPicPr>
          <p:cNvPr id="3" name="Рисунок 2"/>
          <p:cNvPicPr>
            <a:picLocks noChangeAspect="1"/>
          </p:cNvPicPr>
          <p:nvPr/>
        </p:nvPicPr>
        <p:blipFill rotWithShape="1">
          <a:blip r:embed="rId7" cstate="print">
            <a:extLst>
              <a:ext uri="{28A0092B-C50C-407E-A947-70E740481C1C}">
                <a14:useLocalDpi xmlns:a14="http://schemas.microsoft.com/office/drawing/2010/main" xmlns="" val="0"/>
              </a:ext>
            </a:extLst>
          </a:blip>
          <a:srcRect r="48610" b="464"/>
          <a:stretch/>
        </p:blipFill>
        <p:spPr>
          <a:xfrm>
            <a:off x="480447" y="3516305"/>
            <a:ext cx="2487182" cy="1686092"/>
          </a:xfrm>
          <a:prstGeom prst="rect">
            <a:avLst/>
          </a:prstGeom>
        </p:spPr>
      </p:pic>
      <p:pic>
        <p:nvPicPr>
          <p:cNvPr id="16" name="Рисунок 15" descr="Iteca.jpg"/>
          <p:cNvPicPr>
            <a:picLocks noChangeAspect="1"/>
          </p:cNvPicPr>
          <p:nvPr/>
        </p:nvPicPr>
        <p:blipFill>
          <a:blip r:embed="rId8" cstate="print"/>
          <a:stretch>
            <a:fillRect/>
          </a:stretch>
        </p:blipFill>
        <p:spPr>
          <a:xfrm>
            <a:off x="9014113" y="-11875"/>
            <a:ext cx="754247" cy="439416"/>
          </a:xfrm>
          <a:prstGeom prst="rect">
            <a:avLst/>
          </a:prstGeom>
        </p:spPr>
      </p:pic>
    </p:spTree>
    <p:extLst>
      <p:ext uri="{BB962C8B-B14F-4D97-AF65-F5344CB8AC3E}">
        <p14:creationId xmlns:p14="http://schemas.microsoft.com/office/powerpoint/2010/main" xmlns="" val="17564668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7746"/>
            <a:ext cx="9906000" cy="686574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1543266" y="715548"/>
            <a:ext cx="8091407" cy="5265334"/>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480447" y="402954"/>
            <a:ext cx="2487183" cy="1946545"/>
          </a:xfrm>
          <a:prstGeom prst="rect">
            <a:avLst/>
          </a:prstGeom>
          <a:solidFill>
            <a:schemeClr val="tx2">
              <a:lumMod val="75000"/>
              <a:alpha val="74902"/>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622677" y="496999"/>
            <a:ext cx="2344953" cy="1600438"/>
          </a:xfrm>
          <a:prstGeom prst="rect">
            <a:avLst/>
          </a:prstGeom>
          <a:noFill/>
        </p:spPr>
        <p:txBody>
          <a:bodyPr wrap="square" rtlCol="0">
            <a:spAutoFit/>
          </a:bodyPr>
          <a:lstStyle/>
          <a:p>
            <a:r>
              <a:rPr lang="en-US" sz="2800" u="sng" dirty="0" smtClean="0">
                <a:solidFill>
                  <a:schemeClr val="bg1"/>
                </a:solidFill>
              </a:rPr>
              <a:t>Exhibitors Survey</a:t>
            </a:r>
            <a:r>
              <a:rPr lang="ru-RU" sz="2800" u="sng" dirty="0" smtClean="0">
                <a:solidFill>
                  <a:schemeClr val="bg1"/>
                </a:solidFill>
              </a:rPr>
              <a:t>:</a:t>
            </a:r>
            <a:endParaRPr lang="en-GB" sz="2800" u="sng" dirty="0" smtClean="0">
              <a:solidFill>
                <a:schemeClr val="bg1"/>
              </a:solidFill>
            </a:endParaRPr>
          </a:p>
          <a:p>
            <a:endParaRPr lang="en-GB" sz="2800" u="sng" dirty="0" smtClean="0">
              <a:solidFill>
                <a:schemeClr val="bg1"/>
              </a:solidFill>
            </a:endParaRPr>
          </a:p>
          <a:p>
            <a:r>
              <a:rPr lang="en-US" sz="1400" dirty="0" smtClean="0">
                <a:solidFill>
                  <a:schemeClr val="bg1"/>
                </a:solidFill>
              </a:rPr>
              <a:t>Post Show Report</a:t>
            </a:r>
            <a:endParaRPr lang="ru-RU" sz="1400" dirty="0" smtClean="0">
              <a:solidFill>
                <a:schemeClr val="bg1"/>
              </a:solidFill>
            </a:endParaRPr>
          </a:p>
        </p:txBody>
      </p:sp>
      <p:sp>
        <p:nvSpPr>
          <p:cNvPr id="8" name="Rectangle 7"/>
          <p:cNvSpPr/>
          <p:nvPr/>
        </p:nvSpPr>
        <p:spPr>
          <a:xfrm>
            <a:off x="480447" y="6198576"/>
            <a:ext cx="9154226" cy="66716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reeform 9"/>
          <p:cNvSpPr/>
          <p:nvPr/>
        </p:nvSpPr>
        <p:spPr>
          <a:xfrm>
            <a:off x="1189601" y="6560671"/>
            <a:ext cx="1157945" cy="289085"/>
          </a:xfrm>
          <a:custGeom>
            <a:avLst/>
            <a:gdLst>
              <a:gd name="connsiteX0" fmla="*/ 1433648 w 1433648"/>
              <a:gd name="connsiteY0" fmla="*/ 424543 h 424543"/>
              <a:gd name="connsiteX1" fmla="*/ 1378131 w 1433648"/>
              <a:gd name="connsiteY1" fmla="*/ 78377 h 424543"/>
              <a:gd name="connsiteX2" fmla="*/ 692331 w 1433648"/>
              <a:gd name="connsiteY2" fmla="*/ 35923 h 424543"/>
              <a:gd name="connsiteX3" fmla="*/ 277586 w 1433648"/>
              <a:gd name="connsiteY3" fmla="*/ 0 h 424543"/>
              <a:gd name="connsiteX4" fmla="*/ 0 w 1433648"/>
              <a:gd name="connsiteY4" fmla="*/ 3266 h 424543"/>
              <a:gd name="connsiteX5" fmla="*/ 6531 w 1433648"/>
              <a:gd name="connsiteY5" fmla="*/ 359229 h 424543"/>
              <a:gd name="connsiteX6" fmla="*/ 676003 w 1433648"/>
              <a:gd name="connsiteY6" fmla="*/ 421277 h 424543"/>
              <a:gd name="connsiteX7" fmla="*/ 1433648 w 1433648"/>
              <a:gd name="connsiteY7" fmla="*/ 424543 h 424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3648" h="424543">
                <a:moveTo>
                  <a:pt x="1433648" y="424543"/>
                </a:moveTo>
                <a:lnTo>
                  <a:pt x="1378131" y="78377"/>
                </a:lnTo>
                <a:lnTo>
                  <a:pt x="692331" y="35923"/>
                </a:lnTo>
                <a:lnTo>
                  <a:pt x="277586" y="0"/>
                </a:lnTo>
                <a:lnTo>
                  <a:pt x="0" y="3266"/>
                </a:lnTo>
                <a:lnTo>
                  <a:pt x="6531" y="359229"/>
                </a:lnTo>
                <a:lnTo>
                  <a:pt x="676003" y="421277"/>
                </a:lnTo>
                <a:lnTo>
                  <a:pt x="1433648" y="42454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Рисунок 2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17098" y="6216013"/>
            <a:ext cx="926793" cy="618690"/>
          </a:xfrm>
          <a:prstGeom prst="rect">
            <a:avLst/>
          </a:prstGeom>
        </p:spPr>
      </p:pic>
      <p:pic>
        <p:nvPicPr>
          <p:cNvPr id="29" name="Рисунок 2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54927" y="6216062"/>
            <a:ext cx="632963" cy="618642"/>
          </a:xfrm>
          <a:prstGeom prst="rect">
            <a:avLst/>
          </a:prstGeom>
        </p:spPr>
      </p:pic>
      <p:pic>
        <p:nvPicPr>
          <p:cNvPr id="30" name="Рисунок 29"/>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948000" y="6216062"/>
            <a:ext cx="632090" cy="618641"/>
          </a:xfrm>
          <a:prstGeom prst="rect">
            <a:avLst/>
          </a:prstGeom>
        </p:spPr>
      </p:pic>
      <p:pic>
        <p:nvPicPr>
          <p:cNvPr id="31" name="Рисунок 30"/>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240887" y="6207165"/>
            <a:ext cx="654115" cy="636436"/>
          </a:xfrm>
          <a:prstGeom prst="rect">
            <a:avLst/>
          </a:prstGeom>
        </p:spPr>
      </p:pic>
      <p:graphicFrame>
        <p:nvGraphicFramePr>
          <p:cNvPr id="4" name="Таблица 3"/>
          <p:cNvGraphicFramePr>
            <a:graphicFrameLocks noGrp="1"/>
          </p:cNvGraphicFramePr>
          <p:nvPr>
            <p:extLst>
              <p:ext uri="{D42A27DB-BD31-4B8C-83A1-F6EECF244321}">
                <p14:modId xmlns:p14="http://schemas.microsoft.com/office/powerpoint/2010/main" xmlns="" val="862674829"/>
              </p:ext>
            </p:extLst>
          </p:nvPr>
        </p:nvGraphicFramePr>
        <p:xfrm>
          <a:off x="3030673" y="715548"/>
          <a:ext cx="6604000" cy="5265334"/>
        </p:xfrm>
        <a:graphic>
          <a:graphicData uri="http://schemas.openxmlformats.org/drawingml/2006/table">
            <a:tbl>
              <a:tblPr firstRow="1" bandRow="1">
                <a:tableStyleId>{5940675A-B579-460E-94D1-54222C63F5DA}</a:tableStyleId>
              </a:tblPr>
              <a:tblGrid>
                <a:gridCol w="3302000"/>
                <a:gridCol w="3302000"/>
              </a:tblGrid>
              <a:tr h="2632667">
                <a:tc>
                  <a:txBody>
                    <a:bodyPr/>
                    <a:lstStyle/>
                    <a:p>
                      <a:endParaRPr lang="ru-RU"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ru-RU"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2632667">
                <a:tc>
                  <a:txBody>
                    <a:bodyPr/>
                    <a:lstStyle/>
                    <a:p>
                      <a:endParaRPr lang="ru-RU"/>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ru-RU"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28" name="TextBox 27"/>
          <p:cNvSpPr txBox="1"/>
          <p:nvPr/>
        </p:nvSpPr>
        <p:spPr>
          <a:xfrm>
            <a:off x="3806839" y="688175"/>
            <a:ext cx="2353529" cy="230832"/>
          </a:xfrm>
          <a:prstGeom prst="rect">
            <a:avLst/>
          </a:prstGeom>
          <a:noFill/>
        </p:spPr>
        <p:txBody>
          <a:bodyPr wrap="none" rtlCol="0">
            <a:spAutoFit/>
          </a:bodyPr>
          <a:lstStyle/>
          <a:p>
            <a:pPr algn="ctr"/>
            <a:r>
              <a:rPr lang="en-US" sz="900" b="1" dirty="0" smtClean="0">
                <a:solidFill>
                  <a:schemeClr val="bg2">
                    <a:lumMod val="25000"/>
                  </a:schemeClr>
                </a:solidFill>
              </a:rPr>
              <a:t>The importance of participation for business</a:t>
            </a:r>
            <a:endParaRPr lang="en-GB" sz="900" b="1" dirty="0" smtClean="0">
              <a:solidFill>
                <a:schemeClr val="bg2">
                  <a:lumMod val="25000"/>
                </a:schemeClr>
              </a:solidFill>
            </a:endParaRPr>
          </a:p>
        </p:txBody>
      </p:sp>
      <p:sp>
        <p:nvSpPr>
          <p:cNvPr id="32" name="TextBox 31"/>
          <p:cNvSpPr txBox="1"/>
          <p:nvPr/>
        </p:nvSpPr>
        <p:spPr>
          <a:xfrm>
            <a:off x="3506276" y="3286460"/>
            <a:ext cx="3231975" cy="230832"/>
          </a:xfrm>
          <a:prstGeom prst="rect">
            <a:avLst/>
          </a:prstGeom>
          <a:noFill/>
        </p:spPr>
        <p:txBody>
          <a:bodyPr wrap="none" rtlCol="0">
            <a:spAutoFit/>
          </a:bodyPr>
          <a:lstStyle/>
          <a:p>
            <a:pPr algn="ctr"/>
            <a:r>
              <a:rPr lang="en-US" sz="900" b="1" dirty="0" smtClean="0">
                <a:solidFill>
                  <a:schemeClr val="bg2">
                    <a:lumMod val="25000"/>
                  </a:schemeClr>
                </a:solidFill>
              </a:rPr>
              <a:t>Achievement  of the objectives of participation in the exhibition</a:t>
            </a:r>
            <a:endParaRPr lang="ru-RU" sz="900" b="1" dirty="0" smtClean="0">
              <a:solidFill>
                <a:schemeClr val="bg2">
                  <a:lumMod val="25000"/>
                </a:schemeClr>
              </a:solidFill>
            </a:endParaRPr>
          </a:p>
        </p:txBody>
      </p:sp>
      <p:sp>
        <p:nvSpPr>
          <p:cNvPr id="33" name="TextBox 32"/>
          <p:cNvSpPr txBox="1"/>
          <p:nvPr/>
        </p:nvSpPr>
        <p:spPr>
          <a:xfrm>
            <a:off x="7066337" y="3309711"/>
            <a:ext cx="2089033" cy="230832"/>
          </a:xfrm>
          <a:prstGeom prst="rect">
            <a:avLst/>
          </a:prstGeom>
          <a:noFill/>
        </p:spPr>
        <p:txBody>
          <a:bodyPr wrap="none" rtlCol="0">
            <a:spAutoFit/>
          </a:bodyPr>
          <a:lstStyle/>
          <a:p>
            <a:pPr algn="ctr"/>
            <a:r>
              <a:rPr lang="en-US" sz="900" b="1" dirty="0" smtClean="0">
                <a:solidFill>
                  <a:schemeClr val="bg2">
                    <a:lumMod val="25000"/>
                  </a:schemeClr>
                </a:solidFill>
              </a:rPr>
              <a:t>General satisfaction with the exhibition</a:t>
            </a:r>
            <a:endParaRPr lang="ru-RU" sz="900" b="1" dirty="0" smtClean="0">
              <a:solidFill>
                <a:schemeClr val="bg2">
                  <a:lumMod val="25000"/>
                </a:schemeClr>
              </a:solidFill>
            </a:endParaRPr>
          </a:p>
        </p:txBody>
      </p:sp>
      <p:graphicFrame>
        <p:nvGraphicFramePr>
          <p:cNvPr id="34" name="Диаграмма 33"/>
          <p:cNvGraphicFramePr/>
          <p:nvPr>
            <p:extLst>
              <p:ext uri="{D42A27DB-BD31-4B8C-83A1-F6EECF244321}">
                <p14:modId xmlns:p14="http://schemas.microsoft.com/office/powerpoint/2010/main" xmlns="" val="1473641974"/>
              </p:ext>
            </p:extLst>
          </p:nvPr>
        </p:nvGraphicFramePr>
        <p:xfrm>
          <a:off x="2940344" y="3694937"/>
          <a:ext cx="3260329" cy="220080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5" name="Диаграмма 34"/>
          <p:cNvGraphicFramePr/>
          <p:nvPr>
            <p:extLst>
              <p:ext uri="{D42A27DB-BD31-4B8C-83A1-F6EECF244321}">
                <p14:modId xmlns:p14="http://schemas.microsoft.com/office/powerpoint/2010/main" xmlns="" val="1857466512"/>
              </p:ext>
            </p:extLst>
          </p:nvPr>
        </p:nvGraphicFramePr>
        <p:xfrm>
          <a:off x="6084711" y="3609793"/>
          <a:ext cx="3549962" cy="2200989"/>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6" name="Диаграмма 35"/>
          <p:cNvGraphicFramePr/>
          <p:nvPr>
            <p:extLst>
              <p:ext uri="{D42A27DB-BD31-4B8C-83A1-F6EECF244321}">
                <p14:modId xmlns:p14="http://schemas.microsoft.com/office/powerpoint/2010/main" xmlns="" val="1073756257"/>
              </p:ext>
            </p:extLst>
          </p:nvPr>
        </p:nvGraphicFramePr>
        <p:xfrm>
          <a:off x="3054500" y="1057508"/>
          <a:ext cx="3286924" cy="2252204"/>
        </p:xfrm>
        <a:graphic>
          <a:graphicData uri="http://schemas.openxmlformats.org/drawingml/2006/chart">
            <c:chart xmlns:c="http://schemas.openxmlformats.org/drawingml/2006/chart" xmlns:r="http://schemas.openxmlformats.org/officeDocument/2006/relationships" r:id="rId9"/>
          </a:graphicData>
        </a:graphic>
      </p:graphicFrame>
      <p:sp>
        <p:nvSpPr>
          <p:cNvPr id="37" name="TextBox 36"/>
          <p:cNvSpPr txBox="1"/>
          <p:nvPr/>
        </p:nvSpPr>
        <p:spPr>
          <a:xfrm>
            <a:off x="6193630" y="682405"/>
            <a:ext cx="3496470" cy="230832"/>
          </a:xfrm>
          <a:prstGeom prst="rect">
            <a:avLst/>
          </a:prstGeom>
          <a:noFill/>
        </p:spPr>
        <p:txBody>
          <a:bodyPr wrap="none" rtlCol="0">
            <a:spAutoFit/>
          </a:bodyPr>
          <a:lstStyle/>
          <a:p>
            <a:pPr algn="ctr"/>
            <a:r>
              <a:rPr lang="en-US" sz="900" b="1" dirty="0" smtClean="0">
                <a:solidFill>
                  <a:schemeClr val="bg2">
                    <a:lumMod val="25000"/>
                  </a:schemeClr>
                </a:solidFill>
              </a:rPr>
              <a:t>Evaluating return on investment after participating in the exhibition</a:t>
            </a:r>
            <a:endParaRPr lang="en-GB" sz="900" b="1" dirty="0" smtClean="0">
              <a:solidFill>
                <a:schemeClr val="bg2">
                  <a:lumMod val="25000"/>
                </a:schemeClr>
              </a:solidFill>
            </a:endParaRPr>
          </a:p>
        </p:txBody>
      </p:sp>
      <p:graphicFrame>
        <p:nvGraphicFramePr>
          <p:cNvPr id="38" name="Диаграмма 37"/>
          <p:cNvGraphicFramePr/>
          <p:nvPr>
            <p:extLst>
              <p:ext uri="{D42A27DB-BD31-4B8C-83A1-F6EECF244321}">
                <p14:modId xmlns:p14="http://schemas.microsoft.com/office/powerpoint/2010/main" xmlns="" val="2046440153"/>
              </p:ext>
            </p:extLst>
          </p:nvPr>
        </p:nvGraphicFramePr>
        <p:xfrm>
          <a:off x="6231467" y="1033848"/>
          <a:ext cx="3403206" cy="2312976"/>
        </p:xfrm>
        <a:graphic>
          <a:graphicData uri="http://schemas.openxmlformats.org/drawingml/2006/chart">
            <c:chart xmlns:c="http://schemas.openxmlformats.org/drawingml/2006/chart" xmlns:r="http://schemas.openxmlformats.org/officeDocument/2006/relationships" r:id="rId10"/>
          </a:graphicData>
        </a:graphic>
      </p:graphicFrame>
      <p:pic>
        <p:nvPicPr>
          <p:cNvPr id="23" name="Рисунок 22" descr="Iteca.jpg"/>
          <p:cNvPicPr>
            <a:picLocks noChangeAspect="1"/>
          </p:cNvPicPr>
          <p:nvPr/>
        </p:nvPicPr>
        <p:blipFill>
          <a:blip r:embed="rId11" cstate="print"/>
          <a:stretch>
            <a:fillRect/>
          </a:stretch>
        </p:blipFill>
        <p:spPr>
          <a:xfrm>
            <a:off x="9014113" y="-11875"/>
            <a:ext cx="754247" cy="439416"/>
          </a:xfrm>
          <a:prstGeom prst="rect">
            <a:avLst/>
          </a:prstGeom>
        </p:spPr>
      </p:pic>
    </p:spTree>
    <p:extLst>
      <p:ext uri="{BB962C8B-B14F-4D97-AF65-F5344CB8AC3E}">
        <p14:creationId xmlns:p14="http://schemas.microsoft.com/office/powerpoint/2010/main" xmlns="" val="12809343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7746"/>
            <a:ext cx="9906000" cy="686574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1541135" y="715548"/>
            <a:ext cx="8091407" cy="5265334"/>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lumMod val="50000"/>
                </a:schemeClr>
              </a:solidFill>
            </a:endParaRPr>
          </a:p>
        </p:txBody>
      </p:sp>
      <p:sp>
        <p:nvSpPr>
          <p:cNvPr id="2" name="Rectangle 1"/>
          <p:cNvSpPr/>
          <p:nvPr/>
        </p:nvSpPr>
        <p:spPr>
          <a:xfrm>
            <a:off x="480447" y="402954"/>
            <a:ext cx="2487183" cy="1946545"/>
          </a:xfrm>
          <a:prstGeom prst="rect">
            <a:avLst/>
          </a:prstGeom>
          <a:solidFill>
            <a:schemeClr val="tx2">
              <a:lumMod val="75000"/>
              <a:alpha val="74902"/>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622677" y="491209"/>
            <a:ext cx="2344953" cy="1446550"/>
          </a:xfrm>
          <a:prstGeom prst="rect">
            <a:avLst/>
          </a:prstGeom>
          <a:noFill/>
        </p:spPr>
        <p:txBody>
          <a:bodyPr wrap="square" rtlCol="0">
            <a:spAutoFit/>
          </a:bodyPr>
          <a:lstStyle/>
          <a:p>
            <a:r>
              <a:rPr lang="en-US" sz="2800" u="sng" dirty="0" smtClean="0">
                <a:solidFill>
                  <a:schemeClr val="bg1"/>
                </a:solidFill>
              </a:rPr>
              <a:t>Business </a:t>
            </a:r>
            <a:r>
              <a:rPr lang="en-US" sz="2800" u="sng" dirty="0" smtClean="0">
                <a:solidFill>
                  <a:schemeClr val="bg1"/>
                </a:solidFill>
              </a:rPr>
              <a:t>program</a:t>
            </a:r>
            <a:r>
              <a:rPr lang="ru-RU" sz="2800" u="sng" dirty="0" smtClean="0">
                <a:solidFill>
                  <a:schemeClr val="bg1"/>
                </a:solidFill>
              </a:rPr>
              <a:t>:</a:t>
            </a:r>
          </a:p>
          <a:p>
            <a:endParaRPr lang="ru-RU" u="sng" dirty="0" smtClean="0">
              <a:solidFill>
                <a:schemeClr val="bg1"/>
              </a:solidFill>
            </a:endParaRPr>
          </a:p>
          <a:p>
            <a:r>
              <a:rPr lang="en-US" sz="1400" dirty="0" smtClean="0">
                <a:solidFill>
                  <a:schemeClr val="bg1"/>
                </a:solidFill>
              </a:rPr>
              <a:t>Post Show Report</a:t>
            </a:r>
            <a:endParaRPr lang="ru-RU" sz="1400" dirty="0" smtClean="0">
              <a:solidFill>
                <a:schemeClr val="bg1"/>
              </a:solidFill>
            </a:endParaRPr>
          </a:p>
        </p:txBody>
      </p:sp>
      <p:sp>
        <p:nvSpPr>
          <p:cNvPr id="8" name="Rectangle 7"/>
          <p:cNvSpPr/>
          <p:nvPr/>
        </p:nvSpPr>
        <p:spPr>
          <a:xfrm>
            <a:off x="480447" y="6198576"/>
            <a:ext cx="9154226" cy="66716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reeform 9"/>
          <p:cNvSpPr/>
          <p:nvPr/>
        </p:nvSpPr>
        <p:spPr>
          <a:xfrm>
            <a:off x="1189601" y="6560671"/>
            <a:ext cx="1157945" cy="289085"/>
          </a:xfrm>
          <a:custGeom>
            <a:avLst/>
            <a:gdLst>
              <a:gd name="connsiteX0" fmla="*/ 1433648 w 1433648"/>
              <a:gd name="connsiteY0" fmla="*/ 424543 h 424543"/>
              <a:gd name="connsiteX1" fmla="*/ 1378131 w 1433648"/>
              <a:gd name="connsiteY1" fmla="*/ 78377 h 424543"/>
              <a:gd name="connsiteX2" fmla="*/ 692331 w 1433648"/>
              <a:gd name="connsiteY2" fmla="*/ 35923 h 424543"/>
              <a:gd name="connsiteX3" fmla="*/ 277586 w 1433648"/>
              <a:gd name="connsiteY3" fmla="*/ 0 h 424543"/>
              <a:gd name="connsiteX4" fmla="*/ 0 w 1433648"/>
              <a:gd name="connsiteY4" fmla="*/ 3266 h 424543"/>
              <a:gd name="connsiteX5" fmla="*/ 6531 w 1433648"/>
              <a:gd name="connsiteY5" fmla="*/ 359229 h 424543"/>
              <a:gd name="connsiteX6" fmla="*/ 676003 w 1433648"/>
              <a:gd name="connsiteY6" fmla="*/ 421277 h 424543"/>
              <a:gd name="connsiteX7" fmla="*/ 1433648 w 1433648"/>
              <a:gd name="connsiteY7" fmla="*/ 424543 h 424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3648" h="424543">
                <a:moveTo>
                  <a:pt x="1433648" y="424543"/>
                </a:moveTo>
                <a:lnTo>
                  <a:pt x="1378131" y="78377"/>
                </a:lnTo>
                <a:lnTo>
                  <a:pt x="692331" y="35923"/>
                </a:lnTo>
                <a:lnTo>
                  <a:pt x="277586" y="0"/>
                </a:lnTo>
                <a:lnTo>
                  <a:pt x="0" y="3266"/>
                </a:lnTo>
                <a:lnTo>
                  <a:pt x="6531" y="359229"/>
                </a:lnTo>
                <a:lnTo>
                  <a:pt x="676003" y="421277"/>
                </a:lnTo>
                <a:lnTo>
                  <a:pt x="1433648" y="42454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3286981" y="922666"/>
            <a:ext cx="6127666" cy="400110"/>
          </a:xfrm>
          <a:prstGeom prst="rect">
            <a:avLst/>
          </a:prstGeom>
          <a:noFill/>
        </p:spPr>
        <p:txBody>
          <a:bodyPr wrap="square" rtlCol="0">
            <a:spAutoFit/>
          </a:bodyPr>
          <a:lstStyle/>
          <a:p>
            <a:pPr algn="just"/>
            <a:endParaRPr lang="en-GB" sz="1000" dirty="0" smtClean="0">
              <a:solidFill>
                <a:schemeClr val="bg2">
                  <a:lumMod val="25000"/>
                </a:schemeClr>
              </a:solidFill>
            </a:endParaRPr>
          </a:p>
          <a:p>
            <a:pPr algn="just"/>
            <a:endParaRPr lang="ru-RU" sz="1000" dirty="0">
              <a:solidFill>
                <a:schemeClr val="bg2">
                  <a:lumMod val="25000"/>
                </a:schemeClr>
              </a:solidFill>
            </a:endParaRPr>
          </a:p>
        </p:txBody>
      </p:sp>
      <p:sp>
        <p:nvSpPr>
          <p:cNvPr id="4" name="TextBox 3"/>
          <p:cNvSpPr txBox="1"/>
          <p:nvPr/>
        </p:nvSpPr>
        <p:spPr>
          <a:xfrm>
            <a:off x="3076559" y="1160116"/>
            <a:ext cx="6447054" cy="3970318"/>
          </a:xfrm>
          <a:prstGeom prst="rect">
            <a:avLst/>
          </a:prstGeom>
          <a:noFill/>
        </p:spPr>
        <p:txBody>
          <a:bodyPr wrap="square" rtlCol="0">
            <a:spAutoFit/>
          </a:bodyPr>
          <a:lstStyle/>
          <a:p>
            <a:pPr algn="just"/>
            <a:r>
              <a:rPr lang="en-US" sz="1400" dirty="0" smtClean="0">
                <a:solidFill>
                  <a:schemeClr val="bg1">
                    <a:lumMod val="50000"/>
                  </a:schemeClr>
                </a:solidFill>
              </a:rPr>
              <a:t>On April 28 the Ministry of Investments and Development of the Republic of Kazakhstan and the UNDP conducted seminars on “Energy Saving and Increasing Energy Efficiency in the RK”. Kazakhstan Association of High-Tech, Energy Efficient and Innovative Companies conducted a series of seminars for industrial and energy companies. </a:t>
            </a:r>
            <a:endParaRPr lang="ru-RU" sz="1400" dirty="0" smtClean="0">
              <a:solidFill>
                <a:schemeClr val="bg1">
                  <a:lumMod val="50000"/>
                </a:schemeClr>
              </a:solidFill>
            </a:endParaRPr>
          </a:p>
          <a:p>
            <a:pPr algn="just"/>
            <a:endParaRPr lang="ru-RU" sz="1400" dirty="0">
              <a:solidFill>
                <a:schemeClr val="bg1">
                  <a:lumMod val="50000"/>
                </a:schemeClr>
              </a:solidFill>
            </a:endParaRPr>
          </a:p>
          <a:p>
            <a:pPr algn="just"/>
            <a:r>
              <a:rPr lang="en-US" sz="1400" dirty="0" smtClean="0">
                <a:solidFill>
                  <a:schemeClr val="bg1">
                    <a:lumMod val="50000"/>
                  </a:schemeClr>
                </a:solidFill>
              </a:rPr>
              <a:t>Also</a:t>
            </a:r>
            <a:r>
              <a:rPr lang="en-US" sz="1400" dirty="0" smtClean="0">
                <a:solidFill>
                  <a:schemeClr val="bg1">
                    <a:lumMod val="50000"/>
                  </a:schemeClr>
                </a:solidFill>
              </a:rPr>
              <a:t>, “</a:t>
            </a:r>
            <a:r>
              <a:rPr lang="en-US" sz="1400" dirty="0" smtClean="0">
                <a:solidFill>
                  <a:schemeClr val="bg1">
                    <a:lumMod val="50000"/>
                  </a:schemeClr>
                </a:solidFill>
              </a:rPr>
              <a:t>Nuclear Society of Kazakhstan” held the master class and the team game “Competition for the Best in Nuclear Power Plants </a:t>
            </a:r>
            <a:r>
              <a:rPr lang="en-US" sz="1400" dirty="0" smtClean="0">
                <a:solidFill>
                  <a:schemeClr val="bg1">
                    <a:lumMod val="50000"/>
                  </a:schemeClr>
                </a:solidFill>
              </a:rPr>
              <a:t>Construction</a:t>
            </a:r>
            <a:r>
              <a:rPr lang="en-US" sz="1400" dirty="0" smtClean="0">
                <a:solidFill>
                  <a:schemeClr val="bg1">
                    <a:lumMod val="50000"/>
                  </a:schemeClr>
                </a:solidFill>
              </a:rPr>
              <a:t>” within </a:t>
            </a:r>
            <a:r>
              <a:rPr lang="en-US" sz="1400" dirty="0" smtClean="0">
                <a:solidFill>
                  <a:schemeClr val="bg1">
                    <a:lumMod val="50000"/>
                  </a:schemeClr>
                </a:solidFill>
              </a:rPr>
              <a:t>the framework of the Exhibition’s business </a:t>
            </a:r>
            <a:r>
              <a:rPr lang="en-US" sz="1400" dirty="0" smtClean="0">
                <a:solidFill>
                  <a:schemeClr val="bg1">
                    <a:lumMod val="50000"/>
                  </a:schemeClr>
                </a:solidFill>
              </a:rPr>
              <a:t>prog</a:t>
            </a:r>
            <a:r>
              <a:rPr lang="en-US" sz="1400" dirty="0" smtClean="0">
                <a:solidFill>
                  <a:schemeClr val="bg1">
                    <a:lumMod val="50000"/>
                  </a:schemeClr>
                </a:solidFill>
              </a:rPr>
              <a:t>ram </a:t>
            </a:r>
            <a:r>
              <a:rPr lang="en-US" sz="1400" dirty="0" smtClean="0">
                <a:solidFill>
                  <a:schemeClr val="bg1">
                    <a:lumMod val="50000"/>
                  </a:schemeClr>
                </a:solidFill>
              </a:rPr>
              <a:t>. </a:t>
            </a:r>
            <a:r>
              <a:rPr lang="en-US" sz="1400" dirty="0" smtClean="0">
                <a:solidFill>
                  <a:schemeClr val="bg1">
                    <a:lumMod val="50000"/>
                  </a:schemeClr>
                </a:solidFill>
              </a:rPr>
              <a:t>The company “</a:t>
            </a:r>
            <a:r>
              <a:rPr lang="en-US" sz="1400" dirty="0" err="1" smtClean="0">
                <a:solidFill>
                  <a:schemeClr val="bg1">
                    <a:lumMod val="50000"/>
                  </a:schemeClr>
                </a:solidFill>
              </a:rPr>
              <a:t>Inkab</a:t>
            </a:r>
            <a:r>
              <a:rPr lang="en-US" sz="1400" dirty="0" smtClean="0">
                <a:solidFill>
                  <a:schemeClr val="bg1">
                    <a:lumMod val="50000"/>
                  </a:schemeClr>
                </a:solidFill>
              </a:rPr>
              <a:t>” prepared the seminar on “Optical Cables Embedded in Ground Wire - Modern Effective Solutions</a:t>
            </a:r>
            <a:r>
              <a:rPr lang="en-US" sz="1400" dirty="0" smtClean="0">
                <a:solidFill>
                  <a:schemeClr val="bg1">
                    <a:lumMod val="50000"/>
                  </a:schemeClr>
                </a:solidFill>
              </a:rPr>
              <a:t>”.</a:t>
            </a:r>
            <a:endParaRPr lang="ru-RU" sz="1400" dirty="0" smtClean="0">
              <a:solidFill>
                <a:schemeClr val="bg1">
                  <a:lumMod val="50000"/>
                </a:schemeClr>
              </a:solidFill>
            </a:endParaRPr>
          </a:p>
          <a:p>
            <a:pPr algn="just"/>
            <a:endParaRPr lang="ru-RU" sz="1400" dirty="0">
              <a:solidFill>
                <a:schemeClr val="bg1">
                  <a:lumMod val="50000"/>
                </a:schemeClr>
              </a:solidFill>
            </a:endParaRPr>
          </a:p>
          <a:p>
            <a:pPr algn="just"/>
            <a:r>
              <a:rPr lang="en-US" sz="1400" dirty="0" smtClean="0">
                <a:solidFill>
                  <a:schemeClr val="bg1">
                    <a:lumMod val="50000"/>
                  </a:schemeClr>
                </a:solidFill>
              </a:rPr>
              <a:t>On April </a:t>
            </a:r>
            <a:r>
              <a:rPr lang="ru-RU" sz="1400" dirty="0" smtClean="0">
                <a:solidFill>
                  <a:schemeClr val="bg1">
                    <a:lumMod val="50000"/>
                  </a:schemeClr>
                </a:solidFill>
              </a:rPr>
              <a:t>28</a:t>
            </a:r>
            <a:r>
              <a:rPr lang="en-US" sz="1400" dirty="0" smtClean="0">
                <a:solidFill>
                  <a:schemeClr val="bg1">
                    <a:lumMod val="50000"/>
                  </a:schemeClr>
                </a:solidFill>
              </a:rPr>
              <a:t> </a:t>
            </a:r>
            <a:r>
              <a:rPr lang="en-US" sz="1400" dirty="0" smtClean="0">
                <a:solidFill>
                  <a:schemeClr val="bg1">
                    <a:lumMod val="50000"/>
                  </a:schemeClr>
                </a:solidFill>
              </a:rPr>
              <a:t>t</a:t>
            </a:r>
            <a:r>
              <a:rPr lang="en-US" sz="1400" dirty="0" smtClean="0">
                <a:solidFill>
                  <a:schemeClr val="bg1">
                    <a:lumMod val="50000"/>
                  </a:schemeClr>
                </a:solidFill>
              </a:rPr>
              <a:t>he </a:t>
            </a:r>
            <a:r>
              <a:rPr lang="en-US" sz="1400" dirty="0" smtClean="0">
                <a:solidFill>
                  <a:schemeClr val="bg1">
                    <a:lumMod val="50000"/>
                  </a:schemeClr>
                </a:solidFill>
              </a:rPr>
              <a:t>representatives of the Ministry of Investments and Development of the RK, the Ministry of Energy of the RK, the Procurement Department of the NCE of the RK, “National Agency of Development of Local Content “</a:t>
            </a:r>
            <a:r>
              <a:rPr lang="ru-RU" sz="1400" dirty="0" err="1" smtClean="0">
                <a:solidFill>
                  <a:schemeClr val="bg1">
                    <a:lumMod val="50000"/>
                  </a:schemeClr>
                </a:solidFill>
              </a:rPr>
              <a:t>NADLoC</a:t>
            </a:r>
            <a:r>
              <a:rPr lang="en-US" sz="1400" dirty="0" smtClean="0">
                <a:solidFill>
                  <a:schemeClr val="bg1">
                    <a:lumMod val="50000"/>
                  </a:schemeClr>
                </a:solidFill>
              </a:rPr>
              <a:t>” JSC</a:t>
            </a:r>
            <a:r>
              <a:rPr lang="ru-RU" sz="1400" dirty="0" smtClean="0">
                <a:solidFill>
                  <a:schemeClr val="bg1">
                    <a:lumMod val="50000"/>
                  </a:schemeClr>
                </a:solidFill>
              </a:rPr>
              <a:t>, </a:t>
            </a:r>
            <a:r>
              <a:rPr lang="en-US" sz="1400" dirty="0" smtClean="0">
                <a:solidFill>
                  <a:schemeClr val="bg1">
                    <a:lumMod val="50000"/>
                  </a:schemeClr>
                </a:solidFill>
              </a:rPr>
              <a:t>“</a:t>
            </a:r>
            <a:r>
              <a:rPr lang="en-US" sz="1400" dirty="0" err="1" smtClean="0">
                <a:solidFill>
                  <a:schemeClr val="bg1">
                    <a:lumMod val="50000"/>
                  </a:schemeClr>
                </a:solidFill>
              </a:rPr>
              <a:t>Samruk-Kazyna</a:t>
            </a:r>
            <a:r>
              <a:rPr lang="en-US" sz="1400" dirty="0" smtClean="0">
                <a:solidFill>
                  <a:schemeClr val="bg1">
                    <a:lumMod val="50000"/>
                  </a:schemeClr>
                </a:solidFill>
              </a:rPr>
              <a:t>” JSC, and also the large industrial enterprises participated in the</a:t>
            </a:r>
            <a:r>
              <a:rPr lang="ru-RU" sz="1400" dirty="0" smtClean="0">
                <a:solidFill>
                  <a:schemeClr val="bg1">
                    <a:lumMod val="50000"/>
                  </a:schemeClr>
                </a:solidFill>
              </a:rPr>
              <a:t> </a:t>
            </a:r>
            <a:r>
              <a:rPr lang="en-US" sz="1400" dirty="0" smtClean="0">
                <a:solidFill>
                  <a:schemeClr val="bg1">
                    <a:lumMod val="50000"/>
                  </a:schemeClr>
                </a:solidFill>
              </a:rPr>
              <a:t>Round Table on</a:t>
            </a:r>
            <a:r>
              <a:rPr lang="ru-RU" sz="1400" dirty="0" smtClean="0">
                <a:solidFill>
                  <a:schemeClr val="bg1">
                    <a:lumMod val="50000"/>
                  </a:schemeClr>
                </a:solidFill>
              </a:rPr>
              <a:t>: </a:t>
            </a:r>
            <a:r>
              <a:rPr lang="en-US" sz="1400" dirty="0" smtClean="0">
                <a:solidFill>
                  <a:schemeClr val="bg1">
                    <a:lumMod val="50000"/>
                  </a:schemeClr>
                </a:solidFill>
              </a:rPr>
              <a:t>“Interaction Problems of Producers and Enterprises on Recycling”</a:t>
            </a:r>
            <a:r>
              <a:rPr lang="ru-RU" sz="1400" dirty="0" smtClean="0">
                <a:solidFill>
                  <a:schemeClr val="bg1">
                    <a:lumMod val="50000"/>
                  </a:schemeClr>
                </a:solidFill>
              </a:rPr>
              <a:t>, </a:t>
            </a:r>
            <a:r>
              <a:rPr lang="en-US" sz="1400" dirty="0" smtClean="0">
                <a:solidFill>
                  <a:schemeClr val="bg1">
                    <a:lumMod val="50000"/>
                  </a:schemeClr>
                </a:solidFill>
              </a:rPr>
              <a:t>focused on the discussion of issues of compliance with the laws in the sphere procurement of the </a:t>
            </a:r>
            <a:r>
              <a:rPr lang="en-US" sz="1400" dirty="0" smtClean="0">
                <a:solidFill>
                  <a:schemeClr val="bg1">
                    <a:lumMod val="50000"/>
                  </a:schemeClr>
                </a:solidFill>
              </a:rPr>
              <a:t>Republic of Kazakhstan. </a:t>
            </a:r>
            <a:endParaRPr lang="ru-RU" sz="1400" dirty="0">
              <a:solidFill>
                <a:schemeClr val="bg1">
                  <a:lumMod val="50000"/>
                </a:schemeClr>
              </a:solidFill>
            </a:endParaRPr>
          </a:p>
        </p:txBody>
      </p:sp>
      <p:pic>
        <p:nvPicPr>
          <p:cNvPr id="17" name="Рисунок 1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17098" y="6216013"/>
            <a:ext cx="926793" cy="618690"/>
          </a:xfrm>
          <a:prstGeom prst="rect">
            <a:avLst/>
          </a:prstGeom>
        </p:spPr>
      </p:pic>
      <p:pic>
        <p:nvPicPr>
          <p:cNvPr id="18" name="Рисунок 1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54927" y="6216062"/>
            <a:ext cx="632963" cy="618642"/>
          </a:xfrm>
          <a:prstGeom prst="rect">
            <a:avLst/>
          </a:prstGeom>
        </p:spPr>
      </p:pic>
      <p:pic>
        <p:nvPicPr>
          <p:cNvPr id="20" name="Рисунок 19"/>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948000" y="6216062"/>
            <a:ext cx="632090" cy="618641"/>
          </a:xfrm>
          <a:prstGeom prst="rect">
            <a:avLst/>
          </a:prstGeom>
        </p:spPr>
      </p:pic>
      <p:pic>
        <p:nvPicPr>
          <p:cNvPr id="21" name="Рисунок 20"/>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240887" y="6207165"/>
            <a:ext cx="654115" cy="636436"/>
          </a:xfrm>
          <a:prstGeom prst="rect">
            <a:avLst/>
          </a:prstGeom>
        </p:spPr>
      </p:pic>
      <p:pic>
        <p:nvPicPr>
          <p:cNvPr id="6" name="Рисунок 5"/>
          <p:cNvPicPr>
            <a:picLocks noChangeAspect="1"/>
          </p:cNvPicPr>
          <p:nvPr/>
        </p:nvPicPr>
        <p:blipFill rotWithShape="1">
          <a:blip r:embed="rId7" cstate="print">
            <a:extLst>
              <a:ext uri="{28A0092B-C50C-407E-A947-70E740481C1C}">
                <a14:useLocalDpi xmlns:a14="http://schemas.microsoft.com/office/drawing/2010/main" xmlns="" val="0"/>
              </a:ext>
            </a:extLst>
          </a:blip>
          <a:srcRect l="51701"/>
          <a:stretch/>
        </p:blipFill>
        <p:spPr>
          <a:xfrm>
            <a:off x="480447" y="3539608"/>
            <a:ext cx="2487183" cy="1742277"/>
          </a:xfrm>
          <a:prstGeom prst="rect">
            <a:avLst/>
          </a:prstGeom>
        </p:spPr>
      </p:pic>
      <p:pic>
        <p:nvPicPr>
          <p:cNvPr id="22" name="Рисунок 21" descr="Iteca.jpg"/>
          <p:cNvPicPr>
            <a:picLocks noChangeAspect="1"/>
          </p:cNvPicPr>
          <p:nvPr/>
        </p:nvPicPr>
        <p:blipFill>
          <a:blip r:embed="rId8" cstate="print"/>
          <a:stretch>
            <a:fillRect/>
          </a:stretch>
        </p:blipFill>
        <p:spPr>
          <a:xfrm>
            <a:off x="9014113" y="-11875"/>
            <a:ext cx="754247" cy="439416"/>
          </a:xfrm>
          <a:prstGeom prst="rect">
            <a:avLst/>
          </a:prstGeom>
        </p:spPr>
      </p:pic>
    </p:spTree>
    <p:extLst>
      <p:ext uri="{BB962C8B-B14F-4D97-AF65-F5344CB8AC3E}">
        <p14:creationId xmlns:p14="http://schemas.microsoft.com/office/powerpoint/2010/main" xmlns="" val="41147162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1"/>
            <a:ext cx="9906000" cy="686574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1541135" y="715548"/>
            <a:ext cx="8091407" cy="5265334"/>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480447" y="402954"/>
            <a:ext cx="2487183" cy="1946545"/>
          </a:xfrm>
          <a:prstGeom prst="rect">
            <a:avLst/>
          </a:prstGeom>
          <a:solidFill>
            <a:schemeClr val="tx2">
              <a:lumMod val="75000"/>
              <a:alpha val="74902"/>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475013" y="496999"/>
            <a:ext cx="2492617" cy="1846659"/>
          </a:xfrm>
          <a:prstGeom prst="rect">
            <a:avLst/>
          </a:prstGeom>
          <a:noFill/>
        </p:spPr>
        <p:txBody>
          <a:bodyPr wrap="square" rtlCol="0">
            <a:spAutoFit/>
          </a:bodyPr>
          <a:lstStyle/>
          <a:p>
            <a:r>
              <a:rPr lang="en-GB" sz="1600" u="sng" dirty="0" err="1">
                <a:solidFill>
                  <a:schemeClr val="bg1"/>
                </a:solidFill>
              </a:rPr>
              <a:t>MachExpo</a:t>
            </a:r>
            <a:r>
              <a:rPr lang="en-GB" sz="1600" u="sng" dirty="0">
                <a:solidFill>
                  <a:schemeClr val="bg1"/>
                </a:solidFill>
              </a:rPr>
              <a:t> </a:t>
            </a:r>
            <a:r>
              <a:rPr lang="en-GB" sz="1600" u="sng" dirty="0" smtClean="0">
                <a:solidFill>
                  <a:schemeClr val="bg1"/>
                </a:solidFill>
              </a:rPr>
              <a:t>2017</a:t>
            </a:r>
            <a:endParaRPr lang="ru-RU" sz="1600" u="sng" dirty="0" smtClean="0">
              <a:solidFill>
                <a:schemeClr val="bg1"/>
              </a:solidFill>
            </a:endParaRPr>
          </a:p>
          <a:p>
            <a:endParaRPr lang="ru-RU" sz="1600" u="sng" dirty="0">
              <a:solidFill>
                <a:schemeClr val="bg1"/>
              </a:solidFill>
            </a:endParaRPr>
          </a:p>
          <a:p>
            <a:r>
              <a:rPr lang="en-GB" sz="1600" u="sng" dirty="0">
                <a:solidFill>
                  <a:schemeClr val="bg1"/>
                </a:solidFill>
              </a:rPr>
              <a:t>Power Astana </a:t>
            </a:r>
            <a:r>
              <a:rPr lang="en-GB" sz="1600" u="sng" dirty="0" smtClean="0">
                <a:solidFill>
                  <a:schemeClr val="bg1"/>
                </a:solidFill>
              </a:rPr>
              <a:t>2017</a:t>
            </a:r>
            <a:endParaRPr lang="ru-RU" sz="1600" u="sng" dirty="0" smtClean="0">
              <a:solidFill>
                <a:schemeClr val="bg1"/>
              </a:solidFill>
            </a:endParaRPr>
          </a:p>
          <a:p>
            <a:endParaRPr lang="ru-RU" sz="1600" u="sng" dirty="0">
              <a:solidFill>
                <a:schemeClr val="bg1"/>
              </a:solidFill>
            </a:endParaRPr>
          </a:p>
          <a:p>
            <a:r>
              <a:rPr lang="en-GB" sz="1600" u="sng" dirty="0" err="1" smtClean="0">
                <a:solidFill>
                  <a:schemeClr val="bg1"/>
                </a:solidFill>
              </a:rPr>
              <a:t>Kazatomexpo</a:t>
            </a:r>
            <a:r>
              <a:rPr lang="en-GB" sz="1600" u="sng" dirty="0" smtClean="0">
                <a:solidFill>
                  <a:schemeClr val="bg1"/>
                </a:solidFill>
              </a:rPr>
              <a:t> 2017</a:t>
            </a:r>
            <a:endParaRPr lang="ru-RU" sz="1600" u="sng" dirty="0" smtClean="0">
              <a:solidFill>
                <a:schemeClr val="bg1"/>
              </a:solidFill>
            </a:endParaRPr>
          </a:p>
          <a:p>
            <a:endParaRPr lang="ru-RU" sz="1600" u="sng" dirty="0">
              <a:solidFill>
                <a:schemeClr val="bg1"/>
              </a:solidFill>
            </a:endParaRPr>
          </a:p>
          <a:p>
            <a:r>
              <a:rPr lang="en-GB" sz="1600" u="sng" dirty="0">
                <a:solidFill>
                  <a:schemeClr val="bg1"/>
                </a:solidFill>
              </a:rPr>
              <a:t>NDT Kazakhstan 2017</a:t>
            </a:r>
            <a:endParaRPr lang="en-GB" sz="1600" u="sng" dirty="0" smtClean="0">
              <a:solidFill>
                <a:schemeClr val="bg1"/>
              </a:solidFill>
            </a:endParaRPr>
          </a:p>
        </p:txBody>
      </p:sp>
      <p:sp>
        <p:nvSpPr>
          <p:cNvPr id="8" name="Rectangle 7"/>
          <p:cNvSpPr/>
          <p:nvPr/>
        </p:nvSpPr>
        <p:spPr>
          <a:xfrm>
            <a:off x="480447" y="6198576"/>
            <a:ext cx="9154226" cy="66716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reeform 9"/>
          <p:cNvSpPr/>
          <p:nvPr/>
        </p:nvSpPr>
        <p:spPr>
          <a:xfrm>
            <a:off x="1189601" y="6560671"/>
            <a:ext cx="1157945" cy="289085"/>
          </a:xfrm>
          <a:custGeom>
            <a:avLst/>
            <a:gdLst>
              <a:gd name="connsiteX0" fmla="*/ 1433648 w 1433648"/>
              <a:gd name="connsiteY0" fmla="*/ 424543 h 424543"/>
              <a:gd name="connsiteX1" fmla="*/ 1378131 w 1433648"/>
              <a:gd name="connsiteY1" fmla="*/ 78377 h 424543"/>
              <a:gd name="connsiteX2" fmla="*/ 692331 w 1433648"/>
              <a:gd name="connsiteY2" fmla="*/ 35923 h 424543"/>
              <a:gd name="connsiteX3" fmla="*/ 277586 w 1433648"/>
              <a:gd name="connsiteY3" fmla="*/ 0 h 424543"/>
              <a:gd name="connsiteX4" fmla="*/ 0 w 1433648"/>
              <a:gd name="connsiteY4" fmla="*/ 3266 h 424543"/>
              <a:gd name="connsiteX5" fmla="*/ 6531 w 1433648"/>
              <a:gd name="connsiteY5" fmla="*/ 359229 h 424543"/>
              <a:gd name="connsiteX6" fmla="*/ 676003 w 1433648"/>
              <a:gd name="connsiteY6" fmla="*/ 421277 h 424543"/>
              <a:gd name="connsiteX7" fmla="*/ 1433648 w 1433648"/>
              <a:gd name="connsiteY7" fmla="*/ 424543 h 424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3648" h="424543">
                <a:moveTo>
                  <a:pt x="1433648" y="424543"/>
                </a:moveTo>
                <a:lnTo>
                  <a:pt x="1378131" y="78377"/>
                </a:lnTo>
                <a:lnTo>
                  <a:pt x="692331" y="35923"/>
                </a:lnTo>
                <a:lnTo>
                  <a:pt x="277586" y="0"/>
                </a:lnTo>
                <a:lnTo>
                  <a:pt x="0" y="3266"/>
                </a:lnTo>
                <a:lnTo>
                  <a:pt x="6531" y="359229"/>
                </a:lnTo>
                <a:lnTo>
                  <a:pt x="676003" y="421277"/>
                </a:lnTo>
                <a:lnTo>
                  <a:pt x="1433648" y="42454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3308552" y="805199"/>
            <a:ext cx="5942326" cy="2292935"/>
          </a:xfrm>
          <a:prstGeom prst="rect">
            <a:avLst/>
          </a:prstGeom>
        </p:spPr>
        <p:txBody>
          <a:bodyPr wrap="square">
            <a:spAutoFit/>
          </a:bodyPr>
          <a:lstStyle/>
          <a:p>
            <a:pPr>
              <a:tabLst>
                <a:tab pos="2514600" algn="r"/>
                <a:tab pos="3228975" algn="l"/>
                <a:tab pos="5648325" algn="r"/>
              </a:tabLst>
            </a:pPr>
            <a:r>
              <a:rPr lang="en-US" sz="1100" dirty="0" smtClean="0">
                <a:solidFill>
                  <a:schemeClr val="bg2">
                    <a:lumMod val="25000"/>
                  </a:schemeClr>
                </a:solidFill>
              </a:rPr>
              <a:t>For enquires regarding participation, please contact </a:t>
            </a:r>
            <a:r>
              <a:rPr lang="ru-RU" sz="1100" dirty="0" smtClean="0">
                <a:solidFill>
                  <a:schemeClr val="bg2">
                    <a:lumMod val="25000"/>
                  </a:schemeClr>
                </a:solidFill>
              </a:rPr>
              <a:t>:</a:t>
            </a:r>
          </a:p>
          <a:p>
            <a:pPr>
              <a:tabLst>
                <a:tab pos="2514600" algn="r"/>
                <a:tab pos="3228975" algn="l"/>
                <a:tab pos="5648325" algn="r"/>
              </a:tabLst>
            </a:pPr>
            <a:endParaRPr lang="en-GB" sz="1100" b="1" dirty="0" smtClean="0">
              <a:solidFill>
                <a:schemeClr val="bg2">
                  <a:lumMod val="25000"/>
                </a:schemeClr>
              </a:solidFill>
            </a:endParaRPr>
          </a:p>
          <a:p>
            <a:pPr>
              <a:tabLst>
                <a:tab pos="2514600" algn="r"/>
                <a:tab pos="3228975" algn="l"/>
              </a:tabLst>
            </a:pPr>
            <a:endParaRPr lang="en-GB" sz="1100" b="1" dirty="0">
              <a:solidFill>
                <a:schemeClr val="bg2">
                  <a:lumMod val="25000"/>
                </a:schemeClr>
              </a:solidFill>
            </a:endParaRPr>
          </a:p>
          <a:p>
            <a:pPr>
              <a:tabLst>
                <a:tab pos="895350" algn="l"/>
                <a:tab pos="2514600" algn="r"/>
                <a:tab pos="3228975" algn="l"/>
              </a:tabLst>
            </a:pPr>
            <a:r>
              <a:rPr lang="en-US" sz="1100" dirty="0" err="1" smtClean="0">
                <a:solidFill>
                  <a:schemeClr val="bg2">
                    <a:lumMod val="25000"/>
                  </a:schemeClr>
                </a:solidFill>
              </a:rPr>
              <a:t>Gulzana</a:t>
            </a:r>
            <a:r>
              <a:rPr lang="en-US" sz="1100" dirty="0" smtClean="0">
                <a:solidFill>
                  <a:schemeClr val="bg2">
                    <a:lumMod val="25000"/>
                  </a:schemeClr>
                </a:solidFill>
              </a:rPr>
              <a:t> </a:t>
            </a:r>
            <a:r>
              <a:rPr lang="en-US" sz="1100" dirty="0" err="1" smtClean="0">
                <a:solidFill>
                  <a:schemeClr val="bg2">
                    <a:lumMod val="25000"/>
                  </a:schemeClr>
                </a:solidFill>
              </a:rPr>
              <a:t>Abdusharipova</a:t>
            </a:r>
            <a:r>
              <a:rPr lang="en-US" sz="1100" dirty="0" smtClean="0">
                <a:solidFill>
                  <a:schemeClr val="bg2">
                    <a:lumMod val="25000"/>
                  </a:schemeClr>
                </a:solidFill>
              </a:rPr>
              <a:t> </a:t>
            </a:r>
            <a:r>
              <a:rPr lang="ru-RU" sz="1100" dirty="0" smtClean="0">
                <a:solidFill>
                  <a:schemeClr val="bg2">
                    <a:lumMod val="25000"/>
                  </a:schemeClr>
                </a:solidFill>
              </a:rPr>
              <a:t>: </a:t>
            </a:r>
          </a:p>
          <a:p>
            <a:pPr>
              <a:tabLst>
                <a:tab pos="895350" algn="l"/>
                <a:tab pos="2514600" algn="r"/>
                <a:tab pos="3228975" algn="l"/>
              </a:tabLst>
            </a:pPr>
            <a:r>
              <a:rPr lang="ru-RU" sz="1100" dirty="0" smtClean="0">
                <a:solidFill>
                  <a:schemeClr val="bg2">
                    <a:lumMod val="25000"/>
                  </a:schemeClr>
                </a:solidFill>
              </a:rPr>
              <a:t>+7 (727) 258 34 34</a:t>
            </a:r>
          </a:p>
          <a:p>
            <a:pPr>
              <a:tabLst>
                <a:tab pos="895350" algn="l"/>
                <a:tab pos="2514600" algn="r"/>
                <a:tab pos="3228975" algn="l"/>
              </a:tabLst>
            </a:pPr>
            <a:r>
              <a:rPr lang="en-US" sz="1100" dirty="0" smtClean="0">
                <a:solidFill>
                  <a:schemeClr val="bg2">
                    <a:lumMod val="25000"/>
                  </a:schemeClr>
                </a:solidFill>
              </a:rPr>
              <a:t>Gulzana@iteca.kz</a:t>
            </a:r>
            <a:endParaRPr lang="ru-RU" sz="1100" dirty="0">
              <a:solidFill>
                <a:schemeClr val="bg2">
                  <a:lumMod val="25000"/>
                </a:schemeClr>
              </a:solidFill>
            </a:endParaRPr>
          </a:p>
          <a:p>
            <a:pPr>
              <a:tabLst>
                <a:tab pos="895350" algn="l"/>
                <a:tab pos="2514600" algn="r"/>
                <a:tab pos="3228975" algn="l"/>
              </a:tabLst>
            </a:pPr>
            <a:endParaRPr lang="en-GB" sz="1100" dirty="0" smtClean="0">
              <a:solidFill>
                <a:schemeClr val="bg2">
                  <a:lumMod val="25000"/>
                </a:schemeClr>
              </a:solidFill>
            </a:endParaRPr>
          </a:p>
          <a:p>
            <a:pPr>
              <a:tabLst>
                <a:tab pos="895350" algn="l"/>
                <a:tab pos="2514600" algn="r"/>
                <a:tab pos="3228975" algn="l"/>
              </a:tabLst>
            </a:pPr>
            <a:r>
              <a:rPr lang="en-US" sz="1100" dirty="0" err="1" smtClean="0">
                <a:solidFill>
                  <a:schemeClr val="bg2">
                    <a:lumMod val="25000"/>
                  </a:schemeClr>
                </a:solidFill>
              </a:rPr>
              <a:t>Madina</a:t>
            </a:r>
            <a:r>
              <a:rPr lang="en-US" sz="1100" dirty="0" smtClean="0">
                <a:solidFill>
                  <a:schemeClr val="bg2">
                    <a:lumMod val="25000"/>
                  </a:schemeClr>
                </a:solidFill>
              </a:rPr>
              <a:t> </a:t>
            </a:r>
            <a:r>
              <a:rPr lang="en-US" sz="1100" dirty="0" err="1" smtClean="0">
                <a:solidFill>
                  <a:schemeClr val="bg2">
                    <a:lumMod val="25000"/>
                  </a:schemeClr>
                </a:solidFill>
              </a:rPr>
              <a:t>Kurmangaliyeva</a:t>
            </a:r>
            <a:r>
              <a:rPr lang="en-US" sz="1100" dirty="0" smtClean="0">
                <a:solidFill>
                  <a:schemeClr val="bg2">
                    <a:lumMod val="25000"/>
                  </a:schemeClr>
                </a:solidFill>
              </a:rPr>
              <a:t> </a:t>
            </a:r>
            <a:r>
              <a:rPr lang="ru-RU" sz="1100" dirty="0" smtClean="0">
                <a:solidFill>
                  <a:schemeClr val="bg2">
                    <a:lumMod val="25000"/>
                  </a:schemeClr>
                </a:solidFill>
              </a:rPr>
              <a:t>: </a:t>
            </a:r>
          </a:p>
          <a:p>
            <a:pPr>
              <a:tabLst>
                <a:tab pos="895350" algn="l"/>
                <a:tab pos="2514600" algn="r"/>
                <a:tab pos="3228975" algn="l"/>
              </a:tabLst>
            </a:pPr>
            <a:r>
              <a:rPr lang="ru-RU" sz="1100" dirty="0" smtClean="0">
                <a:solidFill>
                  <a:schemeClr val="bg2">
                    <a:lumMod val="25000"/>
                  </a:schemeClr>
                </a:solidFill>
              </a:rPr>
              <a:t>+7 (727) 258 34 34 (вн.233), </a:t>
            </a:r>
          </a:p>
          <a:p>
            <a:pPr>
              <a:tabLst>
                <a:tab pos="895350" algn="l"/>
                <a:tab pos="2514600" algn="r"/>
                <a:tab pos="3228975" algn="l"/>
              </a:tabLst>
            </a:pPr>
            <a:r>
              <a:rPr lang="en-US" sz="1100" dirty="0" smtClean="0">
                <a:solidFill>
                  <a:schemeClr val="bg2">
                    <a:lumMod val="25000"/>
                  </a:schemeClr>
                </a:solidFill>
              </a:rPr>
              <a:t>Madina.kurmangaliyeva@iteca.kz</a:t>
            </a:r>
            <a:endParaRPr lang="en-GB" sz="1100" dirty="0" smtClean="0">
              <a:solidFill>
                <a:schemeClr val="bg2">
                  <a:lumMod val="25000"/>
                </a:schemeClr>
              </a:solidFill>
            </a:endParaRPr>
          </a:p>
          <a:p>
            <a:pPr>
              <a:tabLst>
                <a:tab pos="895350" algn="l"/>
                <a:tab pos="2514600" algn="r"/>
                <a:tab pos="3228975" algn="l"/>
              </a:tabLst>
            </a:pPr>
            <a:endParaRPr lang="en-GB" sz="1100" dirty="0">
              <a:solidFill>
                <a:schemeClr val="bg2">
                  <a:lumMod val="25000"/>
                </a:schemeClr>
              </a:solidFill>
            </a:endParaRPr>
          </a:p>
          <a:p>
            <a:pPr>
              <a:tabLst>
                <a:tab pos="2514600" algn="r"/>
                <a:tab pos="3228975" algn="l"/>
              </a:tabLst>
            </a:pPr>
            <a:r>
              <a:rPr lang="en-US" sz="1100" dirty="0" smtClean="0">
                <a:solidFill>
                  <a:schemeClr val="bg2">
                    <a:lumMod val="25000"/>
                  </a:schemeClr>
                </a:solidFill>
              </a:rPr>
              <a:t>More information is on the event website</a:t>
            </a:r>
            <a:r>
              <a:rPr lang="en-GB" sz="1100" dirty="0" smtClean="0">
                <a:solidFill>
                  <a:schemeClr val="bg2">
                    <a:lumMod val="25000"/>
                  </a:schemeClr>
                </a:solidFill>
              </a:rPr>
              <a:t>: </a:t>
            </a:r>
            <a:r>
              <a:rPr lang="en-GB" sz="1100" b="1" dirty="0">
                <a:solidFill>
                  <a:schemeClr val="bg2">
                    <a:lumMod val="25000"/>
                  </a:schemeClr>
                </a:solidFill>
              </a:rPr>
              <a:t>www. machexpo.kz, www.ndtexpo.kz</a:t>
            </a:r>
          </a:p>
          <a:p>
            <a:pPr>
              <a:tabLst>
                <a:tab pos="2514600" algn="r"/>
                <a:tab pos="3228975" algn="l"/>
              </a:tabLst>
            </a:pPr>
            <a:endParaRPr lang="en-GB" sz="1100" b="1" dirty="0">
              <a:solidFill>
                <a:schemeClr val="bg2">
                  <a:lumMod val="25000"/>
                </a:schemeClr>
              </a:solidFill>
            </a:endParaRPr>
          </a:p>
        </p:txBody>
      </p:sp>
      <p:sp>
        <p:nvSpPr>
          <p:cNvPr id="30" name="Rectangle 29"/>
          <p:cNvSpPr/>
          <p:nvPr/>
        </p:nvSpPr>
        <p:spPr>
          <a:xfrm>
            <a:off x="480447" y="2518979"/>
            <a:ext cx="2487183" cy="827845"/>
          </a:xfrm>
          <a:prstGeom prst="rect">
            <a:avLst/>
          </a:prstGeom>
          <a:solidFill>
            <a:schemeClr val="tx2">
              <a:lumMod val="75000"/>
              <a:alpha val="74902"/>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a:tabLst>
                <a:tab pos="2246313" algn="r"/>
              </a:tabLst>
            </a:pPr>
            <a:r>
              <a:rPr lang="en-US" sz="1100" dirty="0" smtClean="0"/>
              <a:t>Dates</a:t>
            </a:r>
            <a:r>
              <a:rPr lang="en-GB" sz="1100" dirty="0" smtClean="0"/>
              <a:t>: April 27</a:t>
            </a:r>
            <a:r>
              <a:rPr lang="ru-RU" sz="1100" dirty="0" smtClean="0"/>
              <a:t>-</a:t>
            </a:r>
            <a:r>
              <a:rPr lang="en-US" sz="1100" dirty="0" smtClean="0"/>
              <a:t>28,</a:t>
            </a:r>
            <a:r>
              <a:rPr lang="ru-RU" sz="1100" dirty="0" smtClean="0"/>
              <a:t> </a:t>
            </a:r>
            <a:r>
              <a:rPr lang="en-GB" sz="1100" dirty="0" smtClean="0"/>
              <a:t>2016</a:t>
            </a:r>
          </a:p>
          <a:p>
            <a:pPr marL="174625">
              <a:tabLst>
                <a:tab pos="2246313" algn="r"/>
              </a:tabLst>
            </a:pPr>
            <a:r>
              <a:rPr lang="en-US" sz="1100" dirty="0" smtClean="0"/>
              <a:t>Venue</a:t>
            </a:r>
            <a:r>
              <a:rPr lang="ru-RU" sz="1100" dirty="0" smtClean="0"/>
              <a:t>: </a:t>
            </a:r>
            <a:r>
              <a:rPr lang="en-US" sz="1100" dirty="0" smtClean="0"/>
              <a:t>“</a:t>
            </a:r>
            <a:r>
              <a:rPr lang="en-US" sz="1100" dirty="0" err="1" smtClean="0"/>
              <a:t>Korme</a:t>
            </a:r>
            <a:r>
              <a:rPr lang="en-US" sz="1100" dirty="0" smtClean="0"/>
              <a:t>” EC, Astana, Kazakhstan </a:t>
            </a:r>
            <a:endParaRPr lang="ru-RU" sz="1100" dirty="0" smtClean="0"/>
          </a:p>
          <a:p>
            <a:pPr marL="174625">
              <a:tabLst>
                <a:tab pos="2246313" algn="r"/>
              </a:tabLst>
            </a:pPr>
            <a:r>
              <a:rPr lang="en-US" sz="1100" dirty="0" smtClean="0"/>
              <a:t>Frequency</a:t>
            </a:r>
            <a:r>
              <a:rPr lang="en-GB" sz="1100" dirty="0" smtClean="0"/>
              <a:t>:</a:t>
            </a:r>
            <a:r>
              <a:rPr lang="ru-RU" sz="1100" dirty="0" smtClean="0"/>
              <a:t> </a:t>
            </a:r>
            <a:r>
              <a:rPr lang="en-US" sz="1100" dirty="0" smtClean="0"/>
              <a:t>Annually</a:t>
            </a:r>
            <a:endParaRPr lang="en-GB" sz="1100" dirty="0"/>
          </a:p>
        </p:txBody>
      </p:sp>
      <p:pic>
        <p:nvPicPr>
          <p:cNvPr id="18" name="Рисунок 1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17098" y="6216013"/>
            <a:ext cx="926793" cy="618690"/>
          </a:xfrm>
          <a:prstGeom prst="rect">
            <a:avLst/>
          </a:prstGeom>
        </p:spPr>
      </p:pic>
      <p:pic>
        <p:nvPicPr>
          <p:cNvPr id="20" name="Рисунок 1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54927" y="6216062"/>
            <a:ext cx="632963" cy="618642"/>
          </a:xfrm>
          <a:prstGeom prst="rect">
            <a:avLst/>
          </a:prstGeom>
        </p:spPr>
      </p:pic>
      <p:pic>
        <p:nvPicPr>
          <p:cNvPr id="21" name="Рисунок 2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948000" y="6216062"/>
            <a:ext cx="632090" cy="618641"/>
          </a:xfrm>
          <a:prstGeom prst="rect">
            <a:avLst/>
          </a:prstGeom>
        </p:spPr>
      </p:pic>
      <p:pic>
        <p:nvPicPr>
          <p:cNvPr id="22" name="Рисунок 21"/>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240887" y="6207165"/>
            <a:ext cx="654115" cy="636436"/>
          </a:xfrm>
          <a:prstGeom prst="rect">
            <a:avLst/>
          </a:prstGeom>
        </p:spPr>
      </p:pic>
      <p:pic>
        <p:nvPicPr>
          <p:cNvPr id="4" name="Рисунок 3"/>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75013" y="3568210"/>
            <a:ext cx="2492617" cy="1664005"/>
          </a:xfrm>
          <a:prstGeom prst="rect">
            <a:avLst/>
          </a:prstGeom>
        </p:spPr>
      </p:pic>
      <p:pic>
        <p:nvPicPr>
          <p:cNvPr id="17" name="Рисунок 16" descr="Iteca.jpg"/>
          <p:cNvPicPr>
            <a:picLocks noChangeAspect="1"/>
          </p:cNvPicPr>
          <p:nvPr/>
        </p:nvPicPr>
        <p:blipFill>
          <a:blip r:embed="rId8" cstate="print"/>
          <a:stretch>
            <a:fillRect/>
          </a:stretch>
        </p:blipFill>
        <p:spPr>
          <a:xfrm>
            <a:off x="9014113" y="-11875"/>
            <a:ext cx="754247" cy="439416"/>
          </a:xfrm>
          <a:prstGeom prst="rect">
            <a:avLst/>
          </a:prstGeom>
        </p:spPr>
      </p:pic>
    </p:spTree>
    <p:extLst>
      <p:ext uri="{BB962C8B-B14F-4D97-AF65-F5344CB8AC3E}">
        <p14:creationId xmlns:p14="http://schemas.microsoft.com/office/powerpoint/2010/main" xmlns="" val="15069540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14109</TotalTime>
  <Words>1481</Words>
  <Application>Microsoft Office PowerPoint</Application>
  <PresentationFormat>Лист A4 (210x297 мм)</PresentationFormat>
  <Paragraphs>110</Paragraphs>
  <Slides>7</Slides>
  <Notes>7</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Office Theme</vt:lpstr>
      <vt:lpstr>Слайд 1</vt:lpstr>
      <vt:lpstr>Слайд 2</vt:lpstr>
      <vt:lpstr>Слайд 3</vt:lpstr>
      <vt:lpstr>Слайд 4</vt:lpstr>
      <vt:lpstr>Слайд 5</vt:lpstr>
      <vt:lpstr>Слайд 6</vt:lpstr>
      <vt:lpstr>Слайд 7</vt:lpstr>
    </vt:vector>
  </TitlesOfParts>
  <Company>ITE Group PLC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Wightman</dc:creator>
  <cp:lastModifiedBy>user</cp:lastModifiedBy>
  <cp:revision>425</cp:revision>
  <cp:lastPrinted>2016-11-07T05:45:26Z</cp:lastPrinted>
  <dcterms:created xsi:type="dcterms:W3CDTF">2015-07-31T13:58:48Z</dcterms:created>
  <dcterms:modified xsi:type="dcterms:W3CDTF">2016-11-25T08:44:37Z</dcterms:modified>
</cp:coreProperties>
</file>